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6" r:id="rId2"/>
    <p:sldId id="257" r:id="rId3"/>
    <p:sldId id="267" r:id="rId4"/>
    <p:sldId id="268" r:id="rId5"/>
    <p:sldId id="258" r:id="rId6"/>
    <p:sldId id="265" r:id="rId7"/>
    <p:sldId id="266" r:id="rId8"/>
    <p:sldId id="263" r:id="rId9"/>
    <p:sldId id="264" r:id="rId10"/>
    <p:sldId id="269" r:id="rId11"/>
    <p:sldId id="270" r:id="rId12"/>
    <p:sldId id="261" r:id="rId13"/>
    <p:sldId id="262"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000" autoAdjust="0"/>
    <p:restoredTop sz="94660"/>
  </p:normalViewPr>
  <p:slideViewPr>
    <p:cSldViewPr snapToGrid="0">
      <p:cViewPr varScale="1">
        <p:scale>
          <a:sx n="87" d="100"/>
          <a:sy n="87" d="100"/>
        </p:scale>
        <p:origin x="439" y="4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33949FF-4CA0-44E9-BD1C-EA748EFDE2FA}" type="datetimeFigureOut">
              <a:rPr lang="en-US" smtClean="0"/>
              <a:t>12/31/2022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F274573-BD1A-422B-9BB4-08537F76F7BA}" type="slidenum">
              <a:rPr lang="en-US" smtClean="0"/>
              <a:t>‹#›</a:t>
            </a:fld>
            <a:endParaRPr lang="en-US"/>
          </a:p>
        </p:txBody>
      </p:sp>
    </p:spTree>
    <p:extLst>
      <p:ext uri="{BB962C8B-B14F-4D97-AF65-F5344CB8AC3E}">
        <p14:creationId xmlns:p14="http://schemas.microsoft.com/office/powerpoint/2010/main" val="36174918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2C88AF-A1BC-A756-9342-2D333A39553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53D976A-6C1B-27C5-92B7-FEFB64FEE1C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0D7860F-169D-8504-0B6C-D35CE27C63E4}"/>
              </a:ext>
            </a:extLst>
          </p:cNvPr>
          <p:cNvSpPr>
            <a:spLocks noGrp="1"/>
          </p:cNvSpPr>
          <p:nvPr>
            <p:ph type="dt" sz="half" idx="10"/>
          </p:nvPr>
        </p:nvSpPr>
        <p:spPr/>
        <p:txBody>
          <a:bodyPr/>
          <a:lstStyle/>
          <a:p>
            <a:fld id="{6C05B24E-A775-4694-8D44-869BED0F22D9}" type="datetime1">
              <a:rPr lang="en-US" smtClean="0"/>
              <a:t>12/31/2022</a:t>
            </a:fld>
            <a:endParaRPr lang="en-US"/>
          </a:p>
        </p:txBody>
      </p:sp>
      <p:sp>
        <p:nvSpPr>
          <p:cNvPr id="5" name="Footer Placeholder 4">
            <a:extLst>
              <a:ext uri="{FF2B5EF4-FFF2-40B4-BE49-F238E27FC236}">
                <a16:creationId xmlns:a16="http://schemas.microsoft.com/office/drawing/2014/main" id="{F4C3190A-6BBD-489E-C0AF-FEBC1FD9E76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151E041-505B-BA75-9126-1443B97EB11F}"/>
              </a:ext>
            </a:extLst>
          </p:cNvPr>
          <p:cNvSpPr>
            <a:spLocks noGrp="1"/>
          </p:cNvSpPr>
          <p:nvPr>
            <p:ph type="sldNum" sz="quarter" idx="12"/>
          </p:nvPr>
        </p:nvSpPr>
        <p:spPr/>
        <p:txBody>
          <a:bodyPr/>
          <a:lstStyle/>
          <a:p>
            <a:fld id="{2667ADB8-6F9E-4C72-9D20-7E0A6FF5D876}" type="slidenum">
              <a:rPr lang="en-US" smtClean="0"/>
              <a:t>‹#›</a:t>
            </a:fld>
            <a:endParaRPr lang="en-US"/>
          </a:p>
        </p:txBody>
      </p:sp>
    </p:spTree>
    <p:extLst>
      <p:ext uri="{BB962C8B-B14F-4D97-AF65-F5344CB8AC3E}">
        <p14:creationId xmlns:p14="http://schemas.microsoft.com/office/powerpoint/2010/main" val="35987736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BAA402-D590-7766-1452-40A71E2F238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76A580C-81E4-4588-FE35-C88043E998F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30B781B-92B5-CD61-91A7-D6746D21427D}"/>
              </a:ext>
            </a:extLst>
          </p:cNvPr>
          <p:cNvSpPr>
            <a:spLocks noGrp="1"/>
          </p:cNvSpPr>
          <p:nvPr>
            <p:ph type="dt" sz="half" idx="10"/>
          </p:nvPr>
        </p:nvSpPr>
        <p:spPr/>
        <p:txBody>
          <a:bodyPr/>
          <a:lstStyle/>
          <a:p>
            <a:fld id="{CA049489-95A2-4E5F-833A-DC77DF3F983F}" type="datetime1">
              <a:rPr lang="en-US" smtClean="0"/>
              <a:t>12/31/2022</a:t>
            </a:fld>
            <a:endParaRPr lang="en-US"/>
          </a:p>
        </p:txBody>
      </p:sp>
      <p:sp>
        <p:nvSpPr>
          <p:cNvPr id="5" name="Footer Placeholder 4">
            <a:extLst>
              <a:ext uri="{FF2B5EF4-FFF2-40B4-BE49-F238E27FC236}">
                <a16:creationId xmlns:a16="http://schemas.microsoft.com/office/drawing/2014/main" id="{93173D82-391A-EF38-4805-659F7A04D9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F6516F-442A-F939-8A3C-C9DB0A0FB517}"/>
              </a:ext>
            </a:extLst>
          </p:cNvPr>
          <p:cNvSpPr>
            <a:spLocks noGrp="1"/>
          </p:cNvSpPr>
          <p:nvPr>
            <p:ph type="sldNum" sz="quarter" idx="12"/>
          </p:nvPr>
        </p:nvSpPr>
        <p:spPr/>
        <p:txBody>
          <a:bodyPr/>
          <a:lstStyle/>
          <a:p>
            <a:fld id="{2667ADB8-6F9E-4C72-9D20-7E0A6FF5D876}" type="slidenum">
              <a:rPr lang="en-US" smtClean="0"/>
              <a:t>‹#›</a:t>
            </a:fld>
            <a:endParaRPr lang="en-US"/>
          </a:p>
        </p:txBody>
      </p:sp>
    </p:spTree>
    <p:extLst>
      <p:ext uri="{BB962C8B-B14F-4D97-AF65-F5344CB8AC3E}">
        <p14:creationId xmlns:p14="http://schemas.microsoft.com/office/powerpoint/2010/main" val="11997176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5592579-63A6-9C06-FBF3-28323B51E42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5B63279-C62E-C6A4-6C98-23D6FE31DB5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6ECA7C4-4C7E-7E66-1BF9-4D5FB3365659}"/>
              </a:ext>
            </a:extLst>
          </p:cNvPr>
          <p:cNvSpPr>
            <a:spLocks noGrp="1"/>
          </p:cNvSpPr>
          <p:nvPr>
            <p:ph type="dt" sz="half" idx="10"/>
          </p:nvPr>
        </p:nvSpPr>
        <p:spPr/>
        <p:txBody>
          <a:bodyPr/>
          <a:lstStyle/>
          <a:p>
            <a:fld id="{4EA50DCA-55D1-4D76-BC2D-03AF23686060}" type="datetime1">
              <a:rPr lang="en-US" smtClean="0"/>
              <a:t>12/31/2022</a:t>
            </a:fld>
            <a:endParaRPr lang="en-US"/>
          </a:p>
        </p:txBody>
      </p:sp>
      <p:sp>
        <p:nvSpPr>
          <p:cNvPr id="5" name="Footer Placeholder 4">
            <a:extLst>
              <a:ext uri="{FF2B5EF4-FFF2-40B4-BE49-F238E27FC236}">
                <a16:creationId xmlns:a16="http://schemas.microsoft.com/office/drawing/2014/main" id="{1708BBE3-B21A-B644-0EF7-AE9C1A0DCC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61CA397-4262-7376-71C2-D8856A7D4606}"/>
              </a:ext>
            </a:extLst>
          </p:cNvPr>
          <p:cNvSpPr>
            <a:spLocks noGrp="1"/>
          </p:cNvSpPr>
          <p:nvPr>
            <p:ph type="sldNum" sz="quarter" idx="12"/>
          </p:nvPr>
        </p:nvSpPr>
        <p:spPr/>
        <p:txBody>
          <a:bodyPr/>
          <a:lstStyle/>
          <a:p>
            <a:fld id="{2667ADB8-6F9E-4C72-9D20-7E0A6FF5D876}" type="slidenum">
              <a:rPr lang="en-US" smtClean="0"/>
              <a:t>‹#›</a:t>
            </a:fld>
            <a:endParaRPr lang="en-US"/>
          </a:p>
        </p:txBody>
      </p:sp>
    </p:spTree>
    <p:extLst>
      <p:ext uri="{BB962C8B-B14F-4D97-AF65-F5344CB8AC3E}">
        <p14:creationId xmlns:p14="http://schemas.microsoft.com/office/powerpoint/2010/main" val="20965816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7A5B44-3B45-28AE-CD7B-8E5C5C43BF3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AC2419C-FAC4-4AE0-5B1B-A68F20D4139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5887E75-2B74-B3F0-6043-D2A5310AFA09}"/>
              </a:ext>
            </a:extLst>
          </p:cNvPr>
          <p:cNvSpPr>
            <a:spLocks noGrp="1"/>
          </p:cNvSpPr>
          <p:nvPr>
            <p:ph type="dt" sz="half" idx="10"/>
          </p:nvPr>
        </p:nvSpPr>
        <p:spPr/>
        <p:txBody>
          <a:bodyPr/>
          <a:lstStyle/>
          <a:p>
            <a:fld id="{1FBD3A93-96F9-40E5-B8BD-A45614601855}" type="datetime1">
              <a:rPr lang="en-US" smtClean="0"/>
              <a:t>12/31/2022</a:t>
            </a:fld>
            <a:endParaRPr lang="en-US"/>
          </a:p>
        </p:txBody>
      </p:sp>
      <p:sp>
        <p:nvSpPr>
          <p:cNvPr id="5" name="Footer Placeholder 4">
            <a:extLst>
              <a:ext uri="{FF2B5EF4-FFF2-40B4-BE49-F238E27FC236}">
                <a16:creationId xmlns:a16="http://schemas.microsoft.com/office/drawing/2014/main" id="{19FC5294-2908-C03D-3F61-26ACA0122E4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0CEA53C-ECF6-8491-EE7A-CA33BC1FF3DD}"/>
              </a:ext>
            </a:extLst>
          </p:cNvPr>
          <p:cNvSpPr>
            <a:spLocks noGrp="1"/>
          </p:cNvSpPr>
          <p:nvPr>
            <p:ph type="sldNum" sz="quarter" idx="12"/>
          </p:nvPr>
        </p:nvSpPr>
        <p:spPr/>
        <p:txBody>
          <a:bodyPr/>
          <a:lstStyle/>
          <a:p>
            <a:fld id="{2667ADB8-6F9E-4C72-9D20-7E0A6FF5D876}" type="slidenum">
              <a:rPr lang="en-US" smtClean="0"/>
              <a:t>‹#›</a:t>
            </a:fld>
            <a:endParaRPr lang="en-US"/>
          </a:p>
        </p:txBody>
      </p:sp>
    </p:spTree>
    <p:extLst>
      <p:ext uri="{BB962C8B-B14F-4D97-AF65-F5344CB8AC3E}">
        <p14:creationId xmlns:p14="http://schemas.microsoft.com/office/powerpoint/2010/main" val="3794030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426880-3F54-F432-F379-40792414BCE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318F08E-33EA-A129-340A-1AC657DE161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487E3D7-08B2-AC4A-9401-0B0DD03EBCE2}"/>
              </a:ext>
            </a:extLst>
          </p:cNvPr>
          <p:cNvSpPr>
            <a:spLocks noGrp="1"/>
          </p:cNvSpPr>
          <p:nvPr>
            <p:ph type="dt" sz="half" idx="10"/>
          </p:nvPr>
        </p:nvSpPr>
        <p:spPr/>
        <p:txBody>
          <a:bodyPr/>
          <a:lstStyle/>
          <a:p>
            <a:fld id="{4791B3A7-30D3-48B2-BB83-1282B1195F1E}" type="datetime1">
              <a:rPr lang="en-US" smtClean="0"/>
              <a:t>12/31/2022</a:t>
            </a:fld>
            <a:endParaRPr lang="en-US"/>
          </a:p>
        </p:txBody>
      </p:sp>
      <p:sp>
        <p:nvSpPr>
          <p:cNvPr id="5" name="Footer Placeholder 4">
            <a:extLst>
              <a:ext uri="{FF2B5EF4-FFF2-40B4-BE49-F238E27FC236}">
                <a16:creationId xmlns:a16="http://schemas.microsoft.com/office/drawing/2014/main" id="{E75CBFE4-33A8-1DB9-5F0F-B532F17623E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43045A-6177-2FC3-CAD3-98D71DC53382}"/>
              </a:ext>
            </a:extLst>
          </p:cNvPr>
          <p:cNvSpPr>
            <a:spLocks noGrp="1"/>
          </p:cNvSpPr>
          <p:nvPr>
            <p:ph type="sldNum" sz="quarter" idx="12"/>
          </p:nvPr>
        </p:nvSpPr>
        <p:spPr/>
        <p:txBody>
          <a:bodyPr/>
          <a:lstStyle/>
          <a:p>
            <a:fld id="{2667ADB8-6F9E-4C72-9D20-7E0A6FF5D876}" type="slidenum">
              <a:rPr lang="en-US" smtClean="0"/>
              <a:t>‹#›</a:t>
            </a:fld>
            <a:endParaRPr lang="en-US"/>
          </a:p>
        </p:txBody>
      </p:sp>
    </p:spTree>
    <p:extLst>
      <p:ext uri="{BB962C8B-B14F-4D97-AF65-F5344CB8AC3E}">
        <p14:creationId xmlns:p14="http://schemas.microsoft.com/office/powerpoint/2010/main" val="39923655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777F4-72A9-B3E0-8FDE-935921AAB16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1FA12A6-F80D-5C59-A9B5-F19AF2FD611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4290E5B-5D19-89FD-DF36-541C35E3C28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183F675-B290-11F7-9D7B-753004DB59E7}"/>
              </a:ext>
            </a:extLst>
          </p:cNvPr>
          <p:cNvSpPr>
            <a:spLocks noGrp="1"/>
          </p:cNvSpPr>
          <p:nvPr>
            <p:ph type="dt" sz="half" idx="10"/>
          </p:nvPr>
        </p:nvSpPr>
        <p:spPr/>
        <p:txBody>
          <a:bodyPr/>
          <a:lstStyle/>
          <a:p>
            <a:fld id="{701DF890-109B-4F2E-9889-900E6D63E9A5}" type="datetime1">
              <a:rPr lang="en-US" smtClean="0"/>
              <a:t>12/31/2022</a:t>
            </a:fld>
            <a:endParaRPr lang="en-US"/>
          </a:p>
        </p:txBody>
      </p:sp>
      <p:sp>
        <p:nvSpPr>
          <p:cNvPr id="6" name="Footer Placeholder 5">
            <a:extLst>
              <a:ext uri="{FF2B5EF4-FFF2-40B4-BE49-F238E27FC236}">
                <a16:creationId xmlns:a16="http://schemas.microsoft.com/office/drawing/2014/main" id="{65FE2FEB-1A74-4E94-6F1F-216184387FC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A17B903-072A-9F66-F3D7-30569E2D6A86}"/>
              </a:ext>
            </a:extLst>
          </p:cNvPr>
          <p:cNvSpPr>
            <a:spLocks noGrp="1"/>
          </p:cNvSpPr>
          <p:nvPr>
            <p:ph type="sldNum" sz="quarter" idx="12"/>
          </p:nvPr>
        </p:nvSpPr>
        <p:spPr/>
        <p:txBody>
          <a:bodyPr/>
          <a:lstStyle/>
          <a:p>
            <a:fld id="{2667ADB8-6F9E-4C72-9D20-7E0A6FF5D876}" type="slidenum">
              <a:rPr lang="en-US" smtClean="0"/>
              <a:t>‹#›</a:t>
            </a:fld>
            <a:endParaRPr lang="en-US"/>
          </a:p>
        </p:txBody>
      </p:sp>
    </p:spTree>
    <p:extLst>
      <p:ext uri="{BB962C8B-B14F-4D97-AF65-F5344CB8AC3E}">
        <p14:creationId xmlns:p14="http://schemas.microsoft.com/office/powerpoint/2010/main" val="42558986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74F0E1-8679-B1FE-1915-87A2DE0D134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2C4B4B7-B745-4882-1DCF-39A775C81E4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CD6AC58-9E84-535D-FF6B-113B6A2BED4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C946A87-67A7-75EF-C2CD-71253BA276A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4829C2D-D76F-5975-B0F9-003490D2C9C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52A4BF4-C3C6-419E-0215-6D83027D1DC4}"/>
              </a:ext>
            </a:extLst>
          </p:cNvPr>
          <p:cNvSpPr>
            <a:spLocks noGrp="1"/>
          </p:cNvSpPr>
          <p:nvPr>
            <p:ph type="dt" sz="half" idx="10"/>
          </p:nvPr>
        </p:nvSpPr>
        <p:spPr/>
        <p:txBody>
          <a:bodyPr/>
          <a:lstStyle/>
          <a:p>
            <a:fld id="{066FFCCC-6BE4-4545-9E44-DADD0BE26002}" type="datetime1">
              <a:rPr lang="en-US" smtClean="0"/>
              <a:t>12/31/2022</a:t>
            </a:fld>
            <a:endParaRPr lang="en-US"/>
          </a:p>
        </p:txBody>
      </p:sp>
      <p:sp>
        <p:nvSpPr>
          <p:cNvPr id="8" name="Footer Placeholder 7">
            <a:extLst>
              <a:ext uri="{FF2B5EF4-FFF2-40B4-BE49-F238E27FC236}">
                <a16:creationId xmlns:a16="http://schemas.microsoft.com/office/drawing/2014/main" id="{80F39853-984A-BBCA-D433-D726B69E059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AD9C238-1727-1CF8-9A87-C45B4F7E3B1E}"/>
              </a:ext>
            </a:extLst>
          </p:cNvPr>
          <p:cNvSpPr>
            <a:spLocks noGrp="1"/>
          </p:cNvSpPr>
          <p:nvPr>
            <p:ph type="sldNum" sz="quarter" idx="12"/>
          </p:nvPr>
        </p:nvSpPr>
        <p:spPr/>
        <p:txBody>
          <a:bodyPr/>
          <a:lstStyle/>
          <a:p>
            <a:fld id="{2667ADB8-6F9E-4C72-9D20-7E0A6FF5D876}" type="slidenum">
              <a:rPr lang="en-US" smtClean="0"/>
              <a:t>‹#›</a:t>
            </a:fld>
            <a:endParaRPr lang="en-US"/>
          </a:p>
        </p:txBody>
      </p:sp>
    </p:spTree>
    <p:extLst>
      <p:ext uri="{BB962C8B-B14F-4D97-AF65-F5344CB8AC3E}">
        <p14:creationId xmlns:p14="http://schemas.microsoft.com/office/powerpoint/2010/main" val="7383307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7EF1F4-9054-C258-D2DC-B864F8D6E1B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0880A53-7F4F-9F89-A03A-80B47F0FBAFF}"/>
              </a:ext>
            </a:extLst>
          </p:cNvPr>
          <p:cNvSpPr>
            <a:spLocks noGrp="1"/>
          </p:cNvSpPr>
          <p:nvPr>
            <p:ph type="dt" sz="half" idx="10"/>
          </p:nvPr>
        </p:nvSpPr>
        <p:spPr/>
        <p:txBody>
          <a:bodyPr/>
          <a:lstStyle/>
          <a:p>
            <a:fld id="{CD8C749F-CC5A-4C62-8D4D-6DD41634E389}" type="datetime1">
              <a:rPr lang="en-US" smtClean="0"/>
              <a:t>12/31/2022</a:t>
            </a:fld>
            <a:endParaRPr lang="en-US"/>
          </a:p>
        </p:txBody>
      </p:sp>
      <p:sp>
        <p:nvSpPr>
          <p:cNvPr id="4" name="Footer Placeholder 3">
            <a:extLst>
              <a:ext uri="{FF2B5EF4-FFF2-40B4-BE49-F238E27FC236}">
                <a16:creationId xmlns:a16="http://schemas.microsoft.com/office/drawing/2014/main" id="{6B1E1404-9674-10A6-B0E3-20579944CB1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FD1A194-4DE3-6805-75F4-8FDFD53F1D74}"/>
              </a:ext>
            </a:extLst>
          </p:cNvPr>
          <p:cNvSpPr>
            <a:spLocks noGrp="1"/>
          </p:cNvSpPr>
          <p:nvPr>
            <p:ph type="sldNum" sz="quarter" idx="12"/>
          </p:nvPr>
        </p:nvSpPr>
        <p:spPr/>
        <p:txBody>
          <a:bodyPr/>
          <a:lstStyle/>
          <a:p>
            <a:fld id="{2667ADB8-6F9E-4C72-9D20-7E0A6FF5D876}" type="slidenum">
              <a:rPr lang="en-US" smtClean="0"/>
              <a:t>‹#›</a:t>
            </a:fld>
            <a:endParaRPr lang="en-US"/>
          </a:p>
        </p:txBody>
      </p:sp>
    </p:spTree>
    <p:extLst>
      <p:ext uri="{BB962C8B-B14F-4D97-AF65-F5344CB8AC3E}">
        <p14:creationId xmlns:p14="http://schemas.microsoft.com/office/powerpoint/2010/main" val="31142671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893F7D5-61CD-A85F-CB4D-03B5FC96A071}"/>
              </a:ext>
            </a:extLst>
          </p:cNvPr>
          <p:cNvSpPr>
            <a:spLocks noGrp="1"/>
          </p:cNvSpPr>
          <p:nvPr>
            <p:ph type="dt" sz="half" idx="10"/>
          </p:nvPr>
        </p:nvSpPr>
        <p:spPr/>
        <p:txBody>
          <a:bodyPr/>
          <a:lstStyle/>
          <a:p>
            <a:fld id="{7D33671F-86F6-4AEC-8F0B-BBB250412D92}" type="datetime1">
              <a:rPr lang="en-US" smtClean="0"/>
              <a:t>12/31/2022</a:t>
            </a:fld>
            <a:endParaRPr lang="en-US"/>
          </a:p>
        </p:txBody>
      </p:sp>
      <p:sp>
        <p:nvSpPr>
          <p:cNvPr id="3" name="Footer Placeholder 2">
            <a:extLst>
              <a:ext uri="{FF2B5EF4-FFF2-40B4-BE49-F238E27FC236}">
                <a16:creationId xmlns:a16="http://schemas.microsoft.com/office/drawing/2014/main" id="{94DD63B3-FF0E-66B4-8AC6-15FD8DE9A3E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FA3BA49-51A9-A477-EE97-CF2D48A1D3E2}"/>
              </a:ext>
            </a:extLst>
          </p:cNvPr>
          <p:cNvSpPr>
            <a:spLocks noGrp="1"/>
          </p:cNvSpPr>
          <p:nvPr>
            <p:ph type="sldNum" sz="quarter" idx="12"/>
          </p:nvPr>
        </p:nvSpPr>
        <p:spPr/>
        <p:txBody>
          <a:bodyPr/>
          <a:lstStyle/>
          <a:p>
            <a:fld id="{2667ADB8-6F9E-4C72-9D20-7E0A6FF5D876}" type="slidenum">
              <a:rPr lang="en-US" smtClean="0"/>
              <a:t>‹#›</a:t>
            </a:fld>
            <a:endParaRPr lang="en-US"/>
          </a:p>
        </p:txBody>
      </p:sp>
    </p:spTree>
    <p:extLst>
      <p:ext uri="{BB962C8B-B14F-4D97-AF65-F5344CB8AC3E}">
        <p14:creationId xmlns:p14="http://schemas.microsoft.com/office/powerpoint/2010/main" val="12131529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94F93C-E7CB-36B2-8429-8D7FD5B47AB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EB10475-2492-E16E-ED15-396ED59BE17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0ACAFCE-3FB1-356A-1AF0-86C631E38C5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7938159-0A3C-0387-9B0F-BF566BC5CC3E}"/>
              </a:ext>
            </a:extLst>
          </p:cNvPr>
          <p:cNvSpPr>
            <a:spLocks noGrp="1"/>
          </p:cNvSpPr>
          <p:nvPr>
            <p:ph type="dt" sz="half" idx="10"/>
          </p:nvPr>
        </p:nvSpPr>
        <p:spPr/>
        <p:txBody>
          <a:bodyPr/>
          <a:lstStyle/>
          <a:p>
            <a:fld id="{4C5C120E-B032-4689-8027-72D17AA0964A}" type="datetime1">
              <a:rPr lang="en-US" smtClean="0"/>
              <a:t>12/31/2022</a:t>
            </a:fld>
            <a:endParaRPr lang="en-US"/>
          </a:p>
        </p:txBody>
      </p:sp>
      <p:sp>
        <p:nvSpPr>
          <p:cNvPr id="6" name="Footer Placeholder 5">
            <a:extLst>
              <a:ext uri="{FF2B5EF4-FFF2-40B4-BE49-F238E27FC236}">
                <a16:creationId xmlns:a16="http://schemas.microsoft.com/office/drawing/2014/main" id="{1007444A-1539-F7D9-7E5B-2F750A3A11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E1F166B-AA68-4C06-EACD-2EC2D5098F81}"/>
              </a:ext>
            </a:extLst>
          </p:cNvPr>
          <p:cNvSpPr>
            <a:spLocks noGrp="1"/>
          </p:cNvSpPr>
          <p:nvPr>
            <p:ph type="sldNum" sz="quarter" idx="12"/>
          </p:nvPr>
        </p:nvSpPr>
        <p:spPr/>
        <p:txBody>
          <a:bodyPr/>
          <a:lstStyle/>
          <a:p>
            <a:fld id="{2667ADB8-6F9E-4C72-9D20-7E0A6FF5D876}" type="slidenum">
              <a:rPr lang="en-US" smtClean="0"/>
              <a:t>‹#›</a:t>
            </a:fld>
            <a:endParaRPr lang="en-US"/>
          </a:p>
        </p:txBody>
      </p:sp>
    </p:spTree>
    <p:extLst>
      <p:ext uri="{BB962C8B-B14F-4D97-AF65-F5344CB8AC3E}">
        <p14:creationId xmlns:p14="http://schemas.microsoft.com/office/powerpoint/2010/main" val="29890527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5F9B8D-6A16-B30D-0DB0-971FC2782FF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0D5EFC3-6086-9D88-4CE9-D71468528C2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B1C270F-1FE9-BAD4-DD42-9C87F113077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427FD57-5B84-80A9-30A6-ECD61527A1E5}"/>
              </a:ext>
            </a:extLst>
          </p:cNvPr>
          <p:cNvSpPr>
            <a:spLocks noGrp="1"/>
          </p:cNvSpPr>
          <p:nvPr>
            <p:ph type="dt" sz="half" idx="10"/>
          </p:nvPr>
        </p:nvSpPr>
        <p:spPr/>
        <p:txBody>
          <a:bodyPr/>
          <a:lstStyle/>
          <a:p>
            <a:fld id="{E7FF4E16-D308-40A1-B496-08CE017F8E1A}" type="datetime1">
              <a:rPr lang="en-US" smtClean="0"/>
              <a:t>12/31/2022</a:t>
            </a:fld>
            <a:endParaRPr lang="en-US"/>
          </a:p>
        </p:txBody>
      </p:sp>
      <p:sp>
        <p:nvSpPr>
          <p:cNvPr id="6" name="Footer Placeholder 5">
            <a:extLst>
              <a:ext uri="{FF2B5EF4-FFF2-40B4-BE49-F238E27FC236}">
                <a16:creationId xmlns:a16="http://schemas.microsoft.com/office/drawing/2014/main" id="{0CEE1D78-46E9-8680-C00B-0F0CBCCC87F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F040FE7-98D1-ED2C-29EC-2FDB92C0EC49}"/>
              </a:ext>
            </a:extLst>
          </p:cNvPr>
          <p:cNvSpPr>
            <a:spLocks noGrp="1"/>
          </p:cNvSpPr>
          <p:nvPr>
            <p:ph type="sldNum" sz="quarter" idx="12"/>
          </p:nvPr>
        </p:nvSpPr>
        <p:spPr/>
        <p:txBody>
          <a:bodyPr/>
          <a:lstStyle/>
          <a:p>
            <a:fld id="{2667ADB8-6F9E-4C72-9D20-7E0A6FF5D876}" type="slidenum">
              <a:rPr lang="en-US" smtClean="0"/>
              <a:t>‹#›</a:t>
            </a:fld>
            <a:endParaRPr lang="en-US"/>
          </a:p>
        </p:txBody>
      </p:sp>
    </p:spTree>
    <p:extLst>
      <p:ext uri="{BB962C8B-B14F-4D97-AF65-F5344CB8AC3E}">
        <p14:creationId xmlns:p14="http://schemas.microsoft.com/office/powerpoint/2010/main" val="20649229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53E9D95-5C3B-5802-561F-ED3B9C292B0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3971283-5BAA-8E14-7C3F-6EFD49C7C4A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FD1B86-81B5-6AB8-9A6F-920061F9F54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61459B9-AFB1-481B-A41A-0818313FC4DD}" type="datetime1">
              <a:rPr lang="en-US" smtClean="0"/>
              <a:t>12/31/2022</a:t>
            </a:fld>
            <a:endParaRPr lang="en-US"/>
          </a:p>
        </p:txBody>
      </p:sp>
      <p:sp>
        <p:nvSpPr>
          <p:cNvPr id="5" name="Footer Placeholder 4">
            <a:extLst>
              <a:ext uri="{FF2B5EF4-FFF2-40B4-BE49-F238E27FC236}">
                <a16:creationId xmlns:a16="http://schemas.microsoft.com/office/drawing/2014/main" id="{85054ED3-C4B5-63D3-4A32-469D196F86C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383811D-5DEE-F4FA-B8F4-574B8857C22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667ADB8-6F9E-4C72-9D20-7E0A6FF5D876}" type="slidenum">
              <a:rPr lang="en-US" smtClean="0"/>
              <a:t>‹#›</a:t>
            </a:fld>
            <a:endParaRPr lang="en-US"/>
          </a:p>
        </p:txBody>
      </p:sp>
    </p:spTree>
    <p:extLst>
      <p:ext uri="{BB962C8B-B14F-4D97-AF65-F5344CB8AC3E}">
        <p14:creationId xmlns:p14="http://schemas.microsoft.com/office/powerpoint/2010/main" val="19721621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www.youtube.com/watch?v=CGcuzZx8ZvE"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10D6F8-14B2-BAD1-9B76-5AD6F75527B8}"/>
              </a:ext>
            </a:extLst>
          </p:cNvPr>
          <p:cNvSpPr>
            <a:spLocks noGrp="1"/>
          </p:cNvSpPr>
          <p:nvPr>
            <p:ph type="ctrTitle"/>
          </p:nvPr>
        </p:nvSpPr>
        <p:spPr>
          <a:xfrm>
            <a:off x="0" y="-31845"/>
            <a:ext cx="12191999" cy="1265368"/>
          </a:xfrm>
        </p:spPr>
        <p:txBody>
          <a:bodyPr>
            <a:noAutofit/>
          </a:bodyPr>
          <a:lstStyle/>
          <a:p>
            <a:r>
              <a:rPr lang="en-US" sz="4000" dirty="0"/>
              <a:t>Nationwide Eclipse Ballooning Project </a:t>
            </a:r>
            <a:br>
              <a:rPr lang="en-US" sz="4000" dirty="0"/>
            </a:br>
            <a:r>
              <a:rPr lang="en-US" sz="4000" dirty="0"/>
              <a:t>2022 - 2025</a:t>
            </a:r>
          </a:p>
        </p:txBody>
      </p:sp>
      <p:sp>
        <p:nvSpPr>
          <p:cNvPr id="7" name="TextBox 6">
            <a:extLst>
              <a:ext uri="{FF2B5EF4-FFF2-40B4-BE49-F238E27FC236}">
                <a16:creationId xmlns:a16="http://schemas.microsoft.com/office/drawing/2014/main" id="{8B18348D-DFBB-33AF-31DC-5E9F1F3EA758}"/>
              </a:ext>
            </a:extLst>
          </p:cNvPr>
          <p:cNvSpPr txBox="1"/>
          <p:nvPr/>
        </p:nvSpPr>
        <p:spPr>
          <a:xfrm>
            <a:off x="6820398" y="5522788"/>
            <a:ext cx="4880284" cy="646331"/>
          </a:xfrm>
          <a:prstGeom prst="rect">
            <a:avLst/>
          </a:prstGeom>
          <a:noFill/>
        </p:spPr>
        <p:txBody>
          <a:bodyPr wrap="square" rtlCol="0">
            <a:spAutoFit/>
          </a:bodyPr>
          <a:lstStyle/>
          <a:p>
            <a:pPr algn="ctr"/>
            <a:r>
              <a:rPr lang="en-US" dirty="0">
                <a:latin typeface="Times New Roman" panose="02020603050405020304" pitchFamily="18" charset="0"/>
                <a:cs typeface="Times New Roman" panose="02020603050405020304" pitchFamily="18" charset="0"/>
              </a:rPr>
              <a:t>WV Space Grant Consortium (WVSGC) and Trinity Christian School (TCS)</a:t>
            </a:r>
          </a:p>
        </p:txBody>
      </p:sp>
      <p:pic>
        <p:nvPicPr>
          <p:cNvPr id="8" name="Picture 7">
            <a:extLst>
              <a:ext uri="{FF2B5EF4-FFF2-40B4-BE49-F238E27FC236}">
                <a16:creationId xmlns:a16="http://schemas.microsoft.com/office/drawing/2014/main" id="{0D4C0F4A-27E3-EFB8-5313-EB64C7BA2424}"/>
              </a:ext>
            </a:extLst>
          </p:cNvPr>
          <p:cNvPicPr>
            <a:picLocks noChangeAspect="1"/>
          </p:cNvPicPr>
          <p:nvPr/>
        </p:nvPicPr>
        <p:blipFill>
          <a:blip r:embed="rId2"/>
          <a:stretch>
            <a:fillRect/>
          </a:stretch>
        </p:blipFill>
        <p:spPr>
          <a:xfrm>
            <a:off x="6407233" y="2877550"/>
            <a:ext cx="2133600" cy="2143125"/>
          </a:xfrm>
          <a:prstGeom prst="rect">
            <a:avLst/>
          </a:prstGeom>
        </p:spPr>
      </p:pic>
      <p:pic>
        <p:nvPicPr>
          <p:cNvPr id="9" name="Picture 8">
            <a:extLst>
              <a:ext uri="{FF2B5EF4-FFF2-40B4-BE49-F238E27FC236}">
                <a16:creationId xmlns:a16="http://schemas.microsoft.com/office/drawing/2014/main" id="{EC71FB3C-9E12-DBE9-0C36-16B2BF1623A3}"/>
              </a:ext>
            </a:extLst>
          </p:cNvPr>
          <p:cNvPicPr>
            <a:picLocks noChangeAspect="1"/>
          </p:cNvPicPr>
          <p:nvPr/>
        </p:nvPicPr>
        <p:blipFill>
          <a:blip r:embed="rId3"/>
          <a:stretch>
            <a:fillRect/>
          </a:stretch>
        </p:blipFill>
        <p:spPr>
          <a:xfrm>
            <a:off x="9515047" y="2913101"/>
            <a:ext cx="2076450" cy="1809750"/>
          </a:xfrm>
          <a:prstGeom prst="rect">
            <a:avLst/>
          </a:prstGeom>
        </p:spPr>
      </p:pic>
      <p:sp>
        <p:nvSpPr>
          <p:cNvPr id="13" name="TextBox 12">
            <a:extLst>
              <a:ext uri="{FF2B5EF4-FFF2-40B4-BE49-F238E27FC236}">
                <a16:creationId xmlns:a16="http://schemas.microsoft.com/office/drawing/2014/main" id="{48195664-53A6-E923-EF01-3E50A5E68571}"/>
              </a:ext>
            </a:extLst>
          </p:cNvPr>
          <p:cNvSpPr txBox="1"/>
          <p:nvPr/>
        </p:nvSpPr>
        <p:spPr>
          <a:xfrm>
            <a:off x="6292151" y="1587376"/>
            <a:ext cx="5336274" cy="1323439"/>
          </a:xfrm>
          <a:prstGeom prst="rect">
            <a:avLst/>
          </a:prstGeom>
          <a:noFill/>
        </p:spPr>
        <p:txBody>
          <a:bodyPr wrap="square" rtlCol="0">
            <a:spAutoFit/>
          </a:bodyPr>
          <a:lstStyle/>
          <a:p>
            <a:pPr algn="ctr"/>
            <a:r>
              <a:rPr lang="en-US" sz="4000" dirty="0">
                <a:latin typeface="Times New Roman" panose="02020603050405020304" pitchFamily="18" charset="0"/>
                <a:cs typeface="Times New Roman" panose="02020603050405020304" pitchFamily="18" charset="0"/>
              </a:rPr>
              <a:t>WV High Altitude Balloon Mission</a:t>
            </a:r>
          </a:p>
        </p:txBody>
      </p:sp>
      <p:pic>
        <p:nvPicPr>
          <p:cNvPr id="3" name="Picture 2">
            <a:extLst>
              <a:ext uri="{FF2B5EF4-FFF2-40B4-BE49-F238E27FC236}">
                <a16:creationId xmlns:a16="http://schemas.microsoft.com/office/drawing/2014/main" id="{C920FA20-1537-D4B4-49B4-B5AFBF91E8B3}"/>
              </a:ext>
            </a:extLst>
          </p:cNvPr>
          <p:cNvPicPr>
            <a:picLocks noChangeAspect="1"/>
          </p:cNvPicPr>
          <p:nvPr/>
        </p:nvPicPr>
        <p:blipFill>
          <a:blip r:embed="rId4"/>
          <a:stretch>
            <a:fillRect/>
          </a:stretch>
        </p:blipFill>
        <p:spPr>
          <a:xfrm>
            <a:off x="196774" y="1735636"/>
            <a:ext cx="5236245" cy="3987487"/>
          </a:xfrm>
          <a:prstGeom prst="rect">
            <a:avLst/>
          </a:prstGeom>
        </p:spPr>
      </p:pic>
      <p:sp>
        <p:nvSpPr>
          <p:cNvPr id="4" name="Slide Number Placeholder 3">
            <a:extLst>
              <a:ext uri="{FF2B5EF4-FFF2-40B4-BE49-F238E27FC236}">
                <a16:creationId xmlns:a16="http://schemas.microsoft.com/office/drawing/2014/main" id="{7776B147-4BB8-42A9-FCC8-C535A6481756}"/>
              </a:ext>
            </a:extLst>
          </p:cNvPr>
          <p:cNvSpPr>
            <a:spLocks noGrp="1"/>
          </p:cNvSpPr>
          <p:nvPr>
            <p:ph type="sldNum" sz="quarter" idx="12"/>
          </p:nvPr>
        </p:nvSpPr>
        <p:spPr/>
        <p:txBody>
          <a:bodyPr/>
          <a:lstStyle/>
          <a:p>
            <a:fld id="{2667ADB8-6F9E-4C72-9D20-7E0A6FF5D876}" type="slidenum">
              <a:rPr lang="en-US" smtClean="0"/>
              <a:t>1</a:t>
            </a:fld>
            <a:endParaRPr lang="en-US"/>
          </a:p>
        </p:txBody>
      </p:sp>
    </p:spTree>
    <p:extLst>
      <p:ext uri="{BB962C8B-B14F-4D97-AF65-F5344CB8AC3E}">
        <p14:creationId xmlns:p14="http://schemas.microsoft.com/office/powerpoint/2010/main" val="7878516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82AA5D-A595-E1FE-9A73-C4E667124DD2}"/>
              </a:ext>
            </a:extLst>
          </p:cNvPr>
          <p:cNvSpPr>
            <a:spLocks noGrp="1"/>
          </p:cNvSpPr>
          <p:nvPr>
            <p:ph type="title"/>
          </p:nvPr>
        </p:nvSpPr>
        <p:spPr>
          <a:xfrm>
            <a:off x="0" y="18255"/>
            <a:ext cx="10515600" cy="1137255"/>
          </a:xfrm>
        </p:spPr>
        <p:txBody>
          <a:bodyPr>
            <a:normAutofit/>
          </a:bodyPr>
          <a:lstStyle/>
          <a:p>
            <a:r>
              <a:rPr lang="en-US" dirty="0"/>
              <a:t>High Altitude Balloon (HAB) System </a:t>
            </a:r>
            <a:r>
              <a:rPr lang="en-US" sz="3200" dirty="0"/>
              <a:t>(cont.)</a:t>
            </a:r>
          </a:p>
        </p:txBody>
      </p:sp>
      <p:sp>
        <p:nvSpPr>
          <p:cNvPr id="3" name="Content Placeholder 2">
            <a:extLst>
              <a:ext uri="{FF2B5EF4-FFF2-40B4-BE49-F238E27FC236}">
                <a16:creationId xmlns:a16="http://schemas.microsoft.com/office/drawing/2014/main" id="{30DD058C-8163-C6C4-DF48-92CB1FC720FD}"/>
              </a:ext>
            </a:extLst>
          </p:cNvPr>
          <p:cNvSpPr>
            <a:spLocks noGrp="1"/>
          </p:cNvSpPr>
          <p:nvPr>
            <p:ph idx="1"/>
          </p:nvPr>
        </p:nvSpPr>
        <p:spPr>
          <a:xfrm>
            <a:off x="272955" y="1347954"/>
            <a:ext cx="11039901" cy="4351338"/>
          </a:xfrm>
        </p:spPr>
        <p:txBody>
          <a:bodyPr/>
          <a:lstStyle/>
          <a:p>
            <a:r>
              <a:rPr lang="en-US" dirty="0"/>
              <a:t>Potential Additional Objectives:</a:t>
            </a:r>
          </a:p>
          <a:p>
            <a:pPr lvl="1"/>
            <a:r>
              <a:rPr lang="en-US" dirty="0"/>
              <a:t>Develop and test the use of AWS ground station services by having multiple schools across WV develop ground stations and test AWS ground station services</a:t>
            </a:r>
          </a:p>
          <a:p>
            <a:pPr lvl="1"/>
            <a:r>
              <a:rPr lang="en-US" dirty="0"/>
              <a:t>Depending on weight:</a:t>
            </a:r>
          </a:p>
          <a:p>
            <a:pPr lvl="2"/>
            <a:r>
              <a:rPr lang="en-US" dirty="0"/>
              <a:t>Atmospheric Science / Gravitational Wave Experiment</a:t>
            </a:r>
          </a:p>
          <a:p>
            <a:pPr lvl="2"/>
            <a:r>
              <a:rPr lang="en-US" dirty="0"/>
              <a:t>Technology Demonstration: Image processing payload using </a:t>
            </a:r>
            <a:r>
              <a:rPr lang="en-US" dirty="0" err="1"/>
              <a:t>nVidia</a:t>
            </a:r>
            <a:r>
              <a:rPr lang="en-US" dirty="0"/>
              <a:t> Jetson boards and Java</a:t>
            </a:r>
          </a:p>
        </p:txBody>
      </p:sp>
      <p:sp>
        <p:nvSpPr>
          <p:cNvPr id="4" name="Slide Number Placeholder 3">
            <a:extLst>
              <a:ext uri="{FF2B5EF4-FFF2-40B4-BE49-F238E27FC236}">
                <a16:creationId xmlns:a16="http://schemas.microsoft.com/office/drawing/2014/main" id="{CA6A847E-61CA-C3D3-B905-9D90D5A90E2E}"/>
              </a:ext>
            </a:extLst>
          </p:cNvPr>
          <p:cNvSpPr>
            <a:spLocks noGrp="1"/>
          </p:cNvSpPr>
          <p:nvPr>
            <p:ph type="sldNum" sz="quarter" idx="12"/>
          </p:nvPr>
        </p:nvSpPr>
        <p:spPr/>
        <p:txBody>
          <a:bodyPr/>
          <a:lstStyle/>
          <a:p>
            <a:fld id="{2667ADB8-6F9E-4C72-9D20-7E0A6FF5D876}" type="slidenum">
              <a:rPr lang="en-US" smtClean="0"/>
              <a:t>10</a:t>
            </a:fld>
            <a:endParaRPr lang="en-US"/>
          </a:p>
        </p:txBody>
      </p:sp>
    </p:spTree>
    <p:extLst>
      <p:ext uri="{BB962C8B-B14F-4D97-AF65-F5344CB8AC3E}">
        <p14:creationId xmlns:p14="http://schemas.microsoft.com/office/powerpoint/2010/main" val="36670866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929740-ACEC-FC5F-E862-4CF4F1352180}"/>
              </a:ext>
            </a:extLst>
          </p:cNvPr>
          <p:cNvSpPr>
            <a:spLocks noGrp="1"/>
          </p:cNvSpPr>
          <p:nvPr>
            <p:ph type="title"/>
          </p:nvPr>
        </p:nvSpPr>
        <p:spPr>
          <a:xfrm>
            <a:off x="0" y="0"/>
            <a:ext cx="10515600" cy="825508"/>
          </a:xfrm>
        </p:spPr>
        <p:txBody>
          <a:bodyPr>
            <a:normAutofit/>
          </a:bodyPr>
          <a:lstStyle/>
          <a:p>
            <a:r>
              <a:rPr lang="en-US" dirty="0"/>
              <a:t>Team Responsibilities</a:t>
            </a:r>
          </a:p>
        </p:txBody>
      </p:sp>
      <p:sp>
        <p:nvSpPr>
          <p:cNvPr id="4" name="Rectangle 3">
            <a:extLst>
              <a:ext uri="{FF2B5EF4-FFF2-40B4-BE49-F238E27FC236}">
                <a16:creationId xmlns:a16="http://schemas.microsoft.com/office/drawing/2014/main" id="{AA08BE3B-BA06-B7E6-D030-C42C43C50F27}"/>
              </a:ext>
            </a:extLst>
          </p:cNvPr>
          <p:cNvSpPr/>
          <p:nvPr/>
        </p:nvSpPr>
        <p:spPr>
          <a:xfrm>
            <a:off x="838200" y="1251045"/>
            <a:ext cx="4138684" cy="196527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latin typeface="Times New Roman" panose="02020603050405020304" pitchFamily="18" charset="0"/>
                <a:cs typeface="Times New Roman" panose="02020603050405020304" pitchFamily="18" charset="0"/>
              </a:rPr>
              <a:t>Ground System</a:t>
            </a:r>
          </a:p>
          <a:p>
            <a:pPr algn="ctr"/>
            <a:endParaRPr lang="en-US" dirty="0">
              <a:latin typeface="Times New Roman" panose="02020603050405020304" pitchFamily="18" charset="0"/>
              <a:cs typeface="Times New Roman" panose="02020603050405020304" pitchFamily="18" charset="0"/>
            </a:endParaRPr>
          </a:p>
          <a:p>
            <a:pPr algn="ctr"/>
            <a:endParaRPr lang="en-US" dirty="0">
              <a:latin typeface="Times New Roman" panose="02020603050405020304" pitchFamily="18" charset="0"/>
              <a:cs typeface="Times New Roman" panose="02020603050405020304" pitchFamily="18" charset="0"/>
            </a:endParaRPr>
          </a:p>
          <a:p>
            <a:pPr algn="ctr"/>
            <a:endParaRPr lang="en-US" dirty="0">
              <a:latin typeface="Times New Roman" panose="02020603050405020304" pitchFamily="18" charset="0"/>
              <a:cs typeface="Times New Roman" panose="02020603050405020304" pitchFamily="18" charset="0"/>
            </a:endParaRPr>
          </a:p>
          <a:p>
            <a:pPr algn="ctr"/>
            <a:endParaRPr lang="en-US" dirty="0">
              <a:latin typeface="Times New Roman" panose="02020603050405020304" pitchFamily="18" charset="0"/>
              <a:cs typeface="Times New Roman" panose="02020603050405020304" pitchFamily="18" charset="0"/>
            </a:endParaRPr>
          </a:p>
          <a:p>
            <a:pPr algn="ctr"/>
            <a:endParaRPr lang="en-US" dirty="0">
              <a:latin typeface="Times New Roman" panose="02020603050405020304" pitchFamily="18" charset="0"/>
              <a:cs typeface="Times New Roman" panose="02020603050405020304" pitchFamily="18" charset="0"/>
            </a:endParaRPr>
          </a:p>
          <a:p>
            <a:pPr algn="ctr"/>
            <a:endParaRPr lang="en-US" dirty="0">
              <a:latin typeface="Times New Roman" panose="02020603050405020304" pitchFamily="18" charset="0"/>
              <a:cs typeface="Times New Roman" panose="02020603050405020304" pitchFamily="18" charset="0"/>
            </a:endParaRPr>
          </a:p>
        </p:txBody>
      </p:sp>
      <p:sp>
        <p:nvSpPr>
          <p:cNvPr id="5" name="Rectangle 4">
            <a:extLst>
              <a:ext uri="{FF2B5EF4-FFF2-40B4-BE49-F238E27FC236}">
                <a16:creationId xmlns:a16="http://schemas.microsoft.com/office/drawing/2014/main" id="{73544CF9-29DE-6E95-CA77-8ED778E166ED}"/>
              </a:ext>
            </a:extLst>
          </p:cNvPr>
          <p:cNvSpPr/>
          <p:nvPr/>
        </p:nvSpPr>
        <p:spPr>
          <a:xfrm>
            <a:off x="932597" y="2629469"/>
            <a:ext cx="1628633" cy="47767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Times New Roman" panose="02020603050405020304" pitchFamily="18" charset="0"/>
                <a:cs typeface="Times New Roman" panose="02020603050405020304" pitchFamily="18" charset="0"/>
              </a:rPr>
              <a:t>Ground Station</a:t>
            </a:r>
          </a:p>
        </p:txBody>
      </p:sp>
      <p:sp>
        <p:nvSpPr>
          <p:cNvPr id="6" name="Rectangle 5">
            <a:extLst>
              <a:ext uri="{FF2B5EF4-FFF2-40B4-BE49-F238E27FC236}">
                <a16:creationId xmlns:a16="http://schemas.microsoft.com/office/drawing/2014/main" id="{7E90C3E1-9BEE-11C8-4D41-236EEE9D5244}"/>
              </a:ext>
            </a:extLst>
          </p:cNvPr>
          <p:cNvSpPr/>
          <p:nvPr/>
        </p:nvSpPr>
        <p:spPr>
          <a:xfrm>
            <a:off x="932597" y="1853821"/>
            <a:ext cx="1628633" cy="47767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Times New Roman" panose="02020603050405020304" pitchFamily="18" charset="0"/>
                <a:cs typeface="Times New Roman" panose="02020603050405020304" pitchFamily="18" charset="0"/>
              </a:rPr>
              <a:t>NASA Data Server</a:t>
            </a:r>
          </a:p>
        </p:txBody>
      </p:sp>
      <p:sp>
        <p:nvSpPr>
          <p:cNvPr id="7" name="Rectangle 6">
            <a:extLst>
              <a:ext uri="{FF2B5EF4-FFF2-40B4-BE49-F238E27FC236}">
                <a16:creationId xmlns:a16="http://schemas.microsoft.com/office/drawing/2014/main" id="{37539039-5D5A-BB45-A300-2A19E1D89D1A}"/>
              </a:ext>
            </a:extLst>
          </p:cNvPr>
          <p:cNvSpPr/>
          <p:nvPr/>
        </p:nvSpPr>
        <p:spPr>
          <a:xfrm>
            <a:off x="3060511" y="2220036"/>
            <a:ext cx="1628633" cy="47767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Times New Roman" panose="02020603050405020304" pitchFamily="18" charset="0"/>
                <a:cs typeface="Times New Roman" panose="02020603050405020304" pitchFamily="18" charset="0"/>
              </a:rPr>
              <a:t>Tracking Station &amp; 5.8 GHz Antenna</a:t>
            </a:r>
          </a:p>
        </p:txBody>
      </p:sp>
      <p:sp>
        <p:nvSpPr>
          <p:cNvPr id="9" name="Rectangle 8">
            <a:extLst>
              <a:ext uri="{FF2B5EF4-FFF2-40B4-BE49-F238E27FC236}">
                <a16:creationId xmlns:a16="http://schemas.microsoft.com/office/drawing/2014/main" id="{68AC26C2-343E-FCA6-84A9-8460340118D6}"/>
              </a:ext>
            </a:extLst>
          </p:cNvPr>
          <p:cNvSpPr/>
          <p:nvPr/>
        </p:nvSpPr>
        <p:spPr>
          <a:xfrm>
            <a:off x="6991068" y="673289"/>
            <a:ext cx="4138684" cy="30616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latin typeface="Times New Roman" panose="02020603050405020304" pitchFamily="18" charset="0"/>
                <a:cs typeface="Times New Roman" panose="02020603050405020304" pitchFamily="18" charset="0"/>
              </a:rPr>
              <a:t>HAB System</a:t>
            </a:r>
          </a:p>
          <a:p>
            <a:pPr algn="ctr"/>
            <a:endParaRPr lang="en-US" dirty="0">
              <a:latin typeface="Times New Roman" panose="02020603050405020304" pitchFamily="18" charset="0"/>
              <a:cs typeface="Times New Roman" panose="02020603050405020304" pitchFamily="18" charset="0"/>
            </a:endParaRPr>
          </a:p>
          <a:p>
            <a:pPr algn="ctr"/>
            <a:endParaRPr lang="en-US" dirty="0">
              <a:latin typeface="Times New Roman" panose="02020603050405020304" pitchFamily="18" charset="0"/>
              <a:cs typeface="Times New Roman" panose="02020603050405020304" pitchFamily="18" charset="0"/>
            </a:endParaRPr>
          </a:p>
          <a:p>
            <a:pPr algn="ctr"/>
            <a:endParaRPr lang="en-US" dirty="0">
              <a:latin typeface="Times New Roman" panose="02020603050405020304" pitchFamily="18" charset="0"/>
              <a:cs typeface="Times New Roman" panose="02020603050405020304" pitchFamily="18" charset="0"/>
            </a:endParaRPr>
          </a:p>
          <a:p>
            <a:pPr algn="ctr"/>
            <a:endParaRPr lang="en-US" dirty="0">
              <a:latin typeface="Times New Roman" panose="02020603050405020304" pitchFamily="18" charset="0"/>
              <a:cs typeface="Times New Roman" panose="02020603050405020304" pitchFamily="18" charset="0"/>
            </a:endParaRPr>
          </a:p>
          <a:p>
            <a:pPr algn="ctr"/>
            <a:endParaRPr lang="en-US" dirty="0">
              <a:latin typeface="Times New Roman" panose="02020603050405020304" pitchFamily="18" charset="0"/>
              <a:cs typeface="Times New Roman" panose="02020603050405020304" pitchFamily="18" charset="0"/>
            </a:endParaRPr>
          </a:p>
          <a:p>
            <a:pPr algn="ctr"/>
            <a:endParaRPr lang="en-US" dirty="0">
              <a:latin typeface="Times New Roman" panose="02020603050405020304" pitchFamily="18" charset="0"/>
              <a:cs typeface="Times New Roman" panose="02020603050405020304" pitchFamily="18" charset="0"/>
            </a:endParaRPr>
          </a:p>
          <a:p>
            <a:pPr algn="ctr"/>
            <a:endParaRPr lang="en-US" dirty="0">
              <a:latin typeface="Times New Roman" panose="02020603050405020304" pitchFamily="18" charset="0"/>
              <a:cs typeface="Times New Roman" panose="02020603050405020304" pitchFamily="18" charset="0"/>
            </a:endParaRPr>
          </a:p>
          <a:p>
            <a:pPr algn="ctr"/>
            <a:endParaRPr lang="en-US" dirty="0">
              <a:latin typeface="Times New Roman" panose="02020603050405020304" pitchFamily="18" charset="0"/>
              <a:cs typeface="Times New Roman" panose="02020603050405020304" pitchFamily="18" charset="0"/>
            </a:endParaRPr>
          </a:p>
          <a:p>
            <a:pPr algn="ctr"/>
            <a:endParaRPr lang="en-US" dirty="0">
              <a:latin typeface="Times New Roman" panose="02020603050405020304" pitchFamily="18" charset="0"/>
              <a:cs typeface="Times New Roman" panose="02020603050405020304" pitchFamily="18" charset="0"/>
            </a:endParaRPr>
          </a:p>
          <a:p>
            <a:pPr algn="ctr"/>
            <a:endParaRPr lang="en-US" dirty="0">
              <a:latin typeface="Times New Roman" panose="02020603050405020304" pitchFamily="18" charset="0"/>
              <a:cs typeface="Times New Roman" panose="02020603050405020304" pitchFamily="18" charset="0"/>
            </a:endParaRPr>
          </a:p>
        </p:txBody>
      </p:sp>
      <p:sp>
        <p:nvSpPr>
          <p:cNvPr id="12" name="Rectangle 11">
            <a:extLst>
              <a:ext uri="{FF2B5EF4-FFF2-40B4-BE49-F238E27FC236}">
                <a16:creationId xmlns:a16="http://schemas.microsoft.com/office/drawing/2014/main" id="{B098B8C9-DF1D-286B-053B-986E07679773}"/>
              </a:ext>
            </a:extLst>
          </p:cNvPr>
          <p:cNvSpPr/>
          <p:nvPr/>
        </p:nvSpPr>
        <p:spPr>
          <a:xfrm>
            <a:off x="7160529" y="3065329"/>
            <a:ext cx="1196454" cy="47767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Times New Roman" panose="02020603050405020304" pitchFamily="18" charset="0"/>
                <a:cs typeface="Times New Roman" panose="02020603050405020304" pitchFamily="18" charset="0"/>
              </a:rPr>
              <a:t>Atmospheric Measurement</a:t>
            </a:r>
          </a:p>
        </p:txBody>
      </p:sp>
      <p:sp>
        <p:nvSpPr>
          <p:cNvPr id="13" name="Rectangle 12">
            <a:extLst>
              <a:ext uri="{FF2B5EF4-FFF2-40B4-BE49-F238E27FC236}">
                <a16:creationId xmlns:a16="http://schemas.microsoft.com/office/drawing/2014/main" id="{BE99595C-F748-917E-A1DA-90C31BE14579}"/>
              </a:ext>
            </a:extLst>
          </p:cNvPr>
          <p:cNvSpPr/>
          <p:nvPr/>
        </p:nvSpPr>
        <p:spPr>
          <a:xfrm>
            <a:off x="8304664" y="1182803"/>
            <a:ext cx="1628633" cy="166843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Times New Roman" panose="02020603050405020304" pitchFamily="18" charset="0"/>
                <a:cs typeface="Times New Roman" panose="02020603050405020304" pitchFamily="18" charset="0"/>
              </a:rPr>
              <a:t>Balloon</a:t>
            </a:r>
          </a:p>
          <a:p>
            <a:pPr algn="ctr"/>
            <a:r>
              <a:rPr lang="en-US" sz="1400" dirty="0">
                <a:latin typeface="Times New Roman" panose="02020603050405020304" pitchFamily="18" charset="0"/>
                <a:cs typeface="Times New Roman" panose="02020603050405020304" pitchFamily="18" charset="0"/>
              </a:rPr>
              <a:t>Parachute</a:t>
            </a:r>
          </a:p>
          <a:p>
            <a:pPr algn="ctr"/>
            <a:r>
              <a:rPr lang="en-US" sz="1400" dirty="0" err="1">
                <a:latin typeface="Times New Roman" panose="02020603050405020304" pitchFamily="18" charset="0"/>
                <a:cs typeface="Times New Roman" panose="02020603050405020304" pitchFamily="18" charset="0"/>
              </a:rPr>
              <a:t>xBee</a:t>
            </a:r>
            <a:r>
              <a:rPr lang="en-US" sz="1400" dirty="0">
                <a:latin typeface="Times New Roman" panose="02020603050405020304" pitchFamily="18" charset="0"/>
                <a:cs typeface="Times New Roman" panose="02020603050405020304" pitchFamily="18" charset="0"/>
              </a:rPr>
              <a:t> cut away</a:t>
            </a:r>
          </a:p>
          <a:p>
            <a:pPr algn="ctr"/>
            <a:r>
              <a:rPr lang="en-US" sz="1400" dirty="0">
                <a:latin typeface="Times New Roman" panose="02020603050405020304" pitchFamily="18" charset="0"/>
                <a:cs typeface="Times New Roman" panose="02020603050405020304" pitchFamily="18" charset="0"/>
              </a:rPr>
              <a:t>GPS</a:t>
            </a:r>
          </a:p>
          <a:p>
            <a:pPr algn="ctr"/>
            <a:r>
              <a:rPr lang="en-US" sz="1400" dirty="0">
                <a:latin typeface="Times New Roman" panose="02020603050405020304" pitchFamily="18" charset="0"/>
                <a:cs typeface="Times New Roman" panose="02020603050405020304" pitchFamily="18" charset="0"/>
              </a:rPr>
              <a:t>Tracking Modem</a:t>
            </a:r>
          </a:p>
          <a:p>
            <a:pPr algn="ctr"/>
            <a:r>
              <a:rPr lang="en-US" sz="1400" dirty="0">
                <a:latin typeface="Times New Roman" panose="02020603050405020304" pitchFamily="18" charset="0"/>
                <a:cs typeface="Times New Roman" panose="02020603050405020304" pitchFamily="18" charset="0"/>
              </a:rPr>
              <a:t>Camera &amp; 5.8 GHz Video Downlink</a:t>
            </a:r>
          </a:p>
        </p:txBody>
      </p:sp>
      <p:cxnSp>
        <p:nvCxnSpPr>
          <p:cNvPr id="15" name="Straight Connector 14">
            <a:extLst>
              <a:ext uri="{FF2B5EF4-FFF2-40B4-BE49-F238E27FC236}">
                <a16:creationId xmlns:a16="http://schemas.microsoft.com/office/drawing/2014/main" id="{51084D33-6938-E830-0CC4-ED0924C9BBF3}"/>
              </a:ext>
            </a:extLst>
          </p:cNvPr>
          <p:cNvCxnSpPr>
            <a:stCxn id="6" idx="2"/>
            <a:endCxn id="5" idx="0"/>
          </p:cNvCxnSpPr>
          <p:nvPr/>
        </p:nvCxnSpPr>
        <p:spPr>
          <a:xfrm>
            <a:off x="1746914" y="2331493"/>
            <a:ext cx="0" cy="29797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3CF2418F-B723-70F4-6DBB-5C645C4ECEAD}"/>
              </a:ext>
            </a:extLst>
          </p:cNvPr>
          <p:cNvSpPr/>
          <p:nvPr/>
        </p:nvSpPr>
        <p:spPr>
          <a:xfrm>
            <a:off x="8520753" y="3065329"/>
            <a:ext cx="1196454" cy="47767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Times New Roman" panose="02020603050405020304" pitchFamily="18" charset="0"/>
                <a:cs typeface="Times New Roman" panose="02020603050405020304" pitchFamily="18" charset="0"/>
              </a:rPr>
              <a:t>Payload A</a:t>
            </a:r>
          </a:p>
        </p:txBody>
      </p:sp>
      <p:sp>
        <p:nvSpPr>
          <p:cNvPr id="21" name="Rectangle 20">
            <a:extLst>
              <a:ext uri="{FF2B5EF4-FFF2-40B4-BE49-F238E27FC236}">
                <a16:creationId xmlns:a16="http://schemas.microsoft.com/office/drawing/2014/main" id="{4905A4B4-A801-916D-9E6B-3317A7306729}"/>
              </a:ext>
            </a:extLst>
          </p:cNvPr>
          <p:cNvSpPr/>
          <p:nvPr/>
        </p:nvSpPr>
        <p:spPr>
          <a:xfrm>
            <a:off x="9880977" y="3065329"/>
            <a:ext cx="1196454" cy="47767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Times New Roman" panose="02020603050405020304" pitchFamily="18" charset="0"/>
                <a:cs typeface="Times New Roman" panose="02020603050405020304" pitchFamily="18" charset="0"/>
              </a:rPr>
              <a:t>Payload B</a:t>
            </a:r>
          </a:p>
        </p:txBody>
      </p:sp>
      <p:sp>
        <p:nvSpPr>
          <p:cNvPr id="22" name="Rectangle 21">
            <a:extLst>
              <a:ext uri="{FF2B5EF4-FFF2-40B4-BE49-F238E27FC236}">
                <a16:creationId xmlns:a16="http://schemas.microsoft.com/office/drawing/2014/main" id="{B6C410C4-9481-5747-4819-7F28A2F18A41}"/>
              </a:ext>
            </a:extLst>
          </p:cNvPr>
          <p:cNvSpPr/>
          <p:nvPr/>
        </p:nvSpPr>
        <p:spPr>
          <a:xfrm>
            <a:off x="819434" y="3573617"/>
            <a:ext cx="4138684" cy="11896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latin typeface="Times New Roman" panose="02020603050405020304" pitchFamily="18" charset="0"/>
                <a:cs typeface="Times New Roman" panose="02020603050405020304" pitchFamily="18" charset="0"/>
              </a:rPr>
              <a:t>Amazon Web Service (AWS)</a:t>
            </a:r>
          </a:p>
          <a:p>
            <a:r>
              <a:rPr lang="en-US" sz="2000" dirty="0">
                <a:latin typeface="Times New Roman" panose="02020603050405020304" pitchFamily="18" charset="0"/>
                <a:cs typeface="Times New Roman" panose="02020603050405020304" pitchFamily="18" charset="0"/>
              </a:rPr>
              <a:t>Experimental Ground System</a:t>
            </a: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
        <p:nvSpPr>
          <p:cNvPr id="23" name="Rectangle 22">
            <a:extLst>
              <a:ext uri="{FF2B5EF4-FFF2-40B4-BE49-F238E27FC236}">
                <a16:creationId xmlns:a16="http://schemas.microsoft.com/office/drawing/2014/main" id="{C62F842C-B17F-5C5F-AE3F-23FCB541DD0E}"/>
              </a:ext>
            </a:extLst>
          </p:cNvPr>
          <p:cNvSpPr/>
          <p:nvPr/>
        </p:nvSpPr>
        <p:spPr>
          <a:xfrm>
            <a:off x="819434" y="5158073"/>
            <a:ext cx="4138684" cy="11896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latin typeface="Times New Roman" panose="02020603050405020304" pitchFamily="18" charset="0"/>
                <a:cs typeface="Times New Roman" panose="02020603050405020304" pitchFamily="18" charset="0"/>
              </a:rPr>
              <a:t>System Model</a:t>
            </a:r>
          </a:p>
          <a:p>
            <a:r>
              <a:rPr lang="en-US" sz="2000" dirty="0">
                <a:latin typeface="Times New Roman" panose="02020603050405020304" pitchFamily="18" charset="0"/>
                <a:cs typeface="Times New Roman" panose="02020603050405020304" pitchFamily="18" charset="0"/>
              </a:rPr>
              <a:t>Software Only Simulation</a:t>
            </a: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
        <p:nvSpPr>
          <p:cNvPr id="24" name="Rectangle 23">
            <a:extLst>
              <a:ext uri="{FF2B5EF4-FFF2-40B4-BE49-F238E27FC236}">
                <a16:creationId xmlns:a16="http://schemas.microsoft.com/office/drawing/2014/main" id="{06BD6962-437F-D858-62D6-22DCB96A3D38}"/>
              </a:ext>
            </a:extLst>
          </p:cNvPr>
          <p:cNvSpPr/>
          <p:nvPr/>
        </p:nvSpPr>
        <p:spPr>
          <a:xfrm>
            <a:off x="6991068" y="4086723"/>
            <a:ext cx="4138684" cy="263475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latin typeface="Times New Roman" panose="02020603050405020304" pitchFamily="18" charset="0"/>
                <a:cs typeface="Times New Roman" panose="02020603050405020304" pitchFamily="18" charset="0"/>
              </a:rPr>
              <a:t>Initiative Leads</a:t>
            </a:r>
            <a:endParaRPr lang="en-US" sz="12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Project Management</a:t>
            </a:r>
          </a:p>
          <a:p>
            <a:pPr marL="285750" indent="-285750">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State-wide mission logo</a:t>
            </a:r>
          </a:p>
          <a:p>
            <a:pPr marL="285750" indent="-285750">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State-wide submitting names</a:t>
            </a:r>
          </a:p>
          <a:p>
            <a:pPr marL="285750" indent="-285750">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Outreach across state in HAB and Science</a:t>
            </a:r>
          </a:p>
          <a:p>
            <a:pPr marL="285750" indent="-285750">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Monthly Lunch &amp; Learns</a:t>
            </a:r>
          </a:p>
          <a:p>
            <a:pPr marL="285750" indent="-285750">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Mission Web Site &amp; Blogging</a:t>
            </a:r>
          </a:p>
          <a:p>
            <a:pPr marL="285750" indent="-285750">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Shared Document Space (i.e. </a:t>
            </a:r>
            <a:r>
              <a:rPr lang="en-US" sz="1400" dirty="0" err="1">
                <a:latin typeface="Times New Roman" panose="02020603050405020304" pitchFamily="18" charset="0"/>
                <a:cs typeface="Times New Roman" panose="02020603050405020304" pitchFamily="18" charset="0"/>
              </a:rPr>
              <a:t>Github</a:t>
            </a:r>
            <a:r>
              <a:rPr lang="en-US" sz="1400" dirty="0">
                <a:latin typeface="Times New Roman" panose="02020603050405020304" pitchFamily="18" charset="0"/>
                <a:cs typeface="Times New Roman" panose="02020603050405020304" pitchFamily="18" charset="0"/>
              </a:rPr>
              <a:t>)</a:t>
            </a:r>
          </a:p>
          <a:p>
            <a:pPr marL="285750" indent="-285750">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Summer Workshop</a:t>
            </a:r>
          </a:p>
          <a:p>
            <a:pPr marL="285750" indent="-285750">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High School Class Development</a:t>
            </a:r>
          </a:p>
          <a:p>
            <a:pPr marL="285750" indent="-285750">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University Class Development</a:t>
            </a:r>
          </a:p>
          <a:p>
            <a:endParaRPr lang="en-US" dirty="0">
              <a:latin typeface="Times New Roman" panose="02020603050405020304" pitchFamily="18" charset="0"/>
              <a:cs typeface="Times New Roman" panose="02020603050405020304" pitchFamily="18" charset="0"/>
            </a:endParaRPr>
          </a:p>
        </p:txBody>
      </p:sp>
      <p:cxnSp>
        <p:nvCxnSpPr>
          <p:cNvPr id="26" name="Connector: Elbow 25">
            <a:extLst>
              <a:ext uri="{FF2B5EF4-FFF2-40B4-BE49-F238E27FC236}">
                <a16:creationId xmlns:a16="http://schemas.microsoft.com/office/drawing/2014/main" id="{38AEAC3D-9C44-3D35-FE14-2A746C52C692}"/>
              </a:ext>
            </a:extLst>
          </p:cNvPr>
          <p:cNvCxnSpPr>
            <a:stCxn id="5" idx="3"/>
            <a:endCxn id="7" idx="1"/>
          </p:cNvCxnSpPr>
          <p:nvPr/>
        </p:nvCxnSpPr>
        <p:spPr>
          <a:xfrm flipV="1">
            <a:off x="2561230" y="2458872"/>
            <a:ext cx="499281" cy="409433"/>
          </a:xfrm>
          <a:prstGeom prst="bentConnector3">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7" name="Slide Number Placeholder 26">
            <a:extLst>
              <a:ext uri="{FF2B5EF4-FFF2-40B4-BE49-F238E27FC236}">
                <a16:creationId xmlns:a16="http://schemas.microsoft.com/office/drawing/2014/main" id="{76EF5DC1-D511-3498-88A3-50ABDC4E97C9}"/>
              </a:ext>
            </a:extLst>
          </p:cNvPr>
          <p:cNvSpPr>
            <a:spLocks noGrp="1"/>
          </p:cNvSpPr>
          <p:nvPr>
            <p:ph type="sldNum" sz="quarter" idx="12"/>
          </p:nvPr>
        </p:nvSpPr>
        <p:spPr/>
        <p:txBody>
          <a:bodyPr/>
          <a:lstStyle/>
          <a:p>
            <a:fld id="{2667ADB8-6F9E-4C72-9D20-7E0A6FF5D876}" type="slidenum">
              <a:rPr lang="en-US" smtClean="0"/>
              <a:t>11</a:t>
            </a:fld>
            <a:endParaRPr lang="en-US"/>
          </a:p>
        </p:txBody>
      </p:sp>
      <p:sp>
        <p:nvSpPr>
          <p:cNvPr id="28" name="Oval 27">
            <a:extLst>
              <a:ext uri="{FF2B5EF4-FFF2-40B4-BE49-F238E27FC236}">
                <a16:creationId xmlns:a16="http://schemas.microsoft.com/office/drawing/2014/main" id="{4F607FFF-F470-62FF-ABB3-A9D6634063C6}"/>
              </a:ext>
            </a:extLst>
          </p:cNvPr>
          <p:cNvSpPr/>
          <p:nvPr/>
        </p:nvSpPr>
        <p:spPr>
          <a:xfrm>
            <a:off x="6990495" y="707226"/>
            <a:ext cx="950796" cy="791571"/>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solidFill>
                  <a:schemeClr val="tx1"/>
                </a:solidFill>
              </a:rPr>
              <a:t>WVUSGC</a:t>
            </a:r>
          </a:p>
          <a:p>
            <a:pPr algn="ctr"/>
            <a:r>
              <a:rPr lang="en-US" sz="1000" dirty="0">
                <a:solidFill>
                  <a:schemeClr val="tx1"/>
                </a:solidFill>
              </a:rPr>
              <a:t>TCS</a:t>
            </a:r>
          </a:p>
        </p:txBody>
      </p:sp>
      <p:sp>
        <p:nvSpPr>
          <p:cNvPr id="29" name="Oval 28">
            <a:extLst>
              <a:ext uri="{FF2B5EF4-FFF2-40B4-BE49-F238E27FC236}">
                <a16:creationId xmlns:a16="http://schemas.microsoft.com/office/drawing/2014/main" id="{7385614C-BED0-9B09-0EE2-AA4CF73D2551}"/>
              </a:ext>
            </a:extLst>
          </p:cNvPr>
          <p:cNvSpPr/>
          <p:nvPr/>
        </p:nvSpPr>
        <p:spPr>
          <a:xfrm>
            <a:off x="4007322" y="1249817"/>
            <a:ext cx="950796" cy="791571"/>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t>
            </a:r>
          </a:p>
        </p:txBody>
      </p:sp>
      <p:sp>
        <p:nvSpPr>
          <p:cNvPr id="30" name="Oval 29">
            <a:extLst>
              <a:ext uri="{FF2B5EF4-FFF2-40B4-BE49-F238E27FC236}">
                <a16:creationId xmlns:a16="http://schemas.microsoft.com/office/drawing/2014/main" id="{20D25B17-4447-687D-8192-7115FD95A2C1}"/>
              </a:ext>
            </a:extLst>
          </p:cNvPr>
          <p:cNvSpPr/>
          <p:nvPr/>
        </p:nvSpPr>
        <p:spPr>
          <a:xfrm>
            <a:off x="4033483" y="3543001"/>
            <a:ext cx="950796" cy="791571"/>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t>
            </a:r>
          </a:p>
        </p:txBody>
      </p:sp>
      <p:sp>
        <p:nvSpPr>
          <p:cNvPr id="31" name="Oval 30">
            <a:extLst>
              <a:ext uri="{FF2B5EF4-FFF2-40B4-BE49-F238E27FC236}">
                <a16:creationId xmlns:a16="http://schemas.microsoft.com/office/drawing/2014/main" id="{D460CE88-B902-2417-D280-D17E8DF51954}"/>
              </a:ext>
            </a:extLst>
          </p:cNvPr>
          <p:cNvSpPr/>
          <p:nvPr/>
        </p:nvSpPr>
        <p:spPr>
          <a:xfrm>
            <a:off x="4033483" y="5161755"/>
            <a:ext cx="950796" cy="791571"/>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t>
            </a:r>
          </a:p>
        </p:txBody>
      </p:sp>
      <p:sp>
        <p:nvSpPr>
          <p:cNvPr id="32" name="Oval 31">
            <a:extLst>
              <a:ext uri="{FF2B5EF4-FFF2-40B4-BE49-F238E27FC236}">
                <a16:creationId xmlns:a16="http://schemas.microsoft.com/office/drawing/2014/main" id="{580BD84D-5838-8D7E-0229-F4BBF2FCB58F}"/>
              </a:ext>
            </a:extLst>
          </p:cNvPr>
          <p:cNvSpPr/>
          <p:nvPr/>
        </p:nvSpPr>
        <p:spPr>
          <a:xfrm>
            <a:off x="10178956" y="4081810"/>
            <a:ext cx="950796" cy="791571"/>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t>
            </a:r>
          </a:p>
        </p:txBody>
      </p:sp>
    </p:spTree>
    <p:extLst>
      <p:ext uri="{BB962C8B-B14F-4D97-AF65-F5344CB8AC3E}">
        <p14:creationId xmlns:p14="http://schemas.microsoft.com/office/powerpoint/2010/main" val="33268534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8714EE-CAA3-8545-4C29-FD9F2F367F83}"/>
              </a:ext>
            </a:extLst>
          </p:cNvPr>
          <p:cNvSpPr>
            <a:spLocks noGrp="1"/>
          </p:cNvSpPr>
          <p:nvPr>
            <p:ph type="title"/>
          </p:nvPr>
        </p:nvSpPr>
        <p:spPr>
          <a:xfrm>
            <a:off x="0" y="18255"/>
            <a:ext cx="10515600" cy="1041721"/>
          </a:xfrm>
        </p:spPr>
        <p:txBody>
          <a:bodyPr/>
          <a:lstStyle/>
          <a:p>
            <a:r>
              <a:rPr lang="en-US" dirty="0"/>
              <a:t>Open Items</a:t>
            </a:r>
          </a:p>
        </p:txBody>
      </p:sp>
      <p:sp>
        <p:nvSpPr>
          <p:cNvPr id="3" name="Content Placeholder 2">
            <a:extLst>
              <a:ext uri="{FF2B5EF4-FFF2-40B4-BE49-F238E27FC236}">
                <a16:creationId xmlns:a16="http://schemas.microsoft.com/office/drawing/2014/main" id="{DCEF3881-1B83-40D2-856E-0FF1EA6B786D}"/>
              </a:ext>
            </a:extLst>
          </p:cNvPr>
          <p:cNvSpPr>
            <a:spLocks noGrp="1"/>
          </p:cNvSpPr>
          <p:nvPr>
            <p:ph idx="1"/>
          </p:nvPr>
        </p:nvSpPr>
        <p:spPr>
          <a:xfrm>
            <a:off x="336645" y="1059976"/>
            <a:ext cx="11541456" cy="5704763"/>
          </a:xfrm>
        </p:spPr>
        <p:txBody>
          <a:bodyPr>
            <a:normAutofit/>
          </a:bodyPr>
          <a:lstStyle/>
          <a:p>
            <a:r>
              <a:rPr lang="en-US" dirty="0"/>
              <a:t>Additional payloads:</a:t>
            </a:r>
          </a:p>
          <a:p>
            <a:pPr lvl="1"/>
            <a:r>
              <a:rPr lang="en-US" dirty="0"/>
              <a:t>Depending on weight, may have room for 2</a:t>
            </a:r>
          </a:p>
          <a:p>
            <a:pPr lvl="2"/>
            <a:r>
              <a:rPr lang="en-US" dirty="0"/>
              <a:t>Eclipse induced atmospheric gravity waves</a:t>
            </a:r>
          </a:p>
          <a:p>
            <a:pPr lvl="2"/>
            <a:r>
              <a:rPr lang="en-US" dirty="0"/>
              <a:t>Artificial intelligence and/or machine learning</a:t>
            </a:r>
          </a:p>
          <a:p>
            <a:pPr lvl="2"/>
            <a:r>
              <a:rPr lang="en-US" dirty="0"/>
              <a:t>Quantum computing</a:t>
            </a:r>
          </a:p>
          <a:p>
            <a:pPr lvl="2"/>
            <a:r>
              <a:rPr lang="en-US" dirty="0"/>
              <a:t>Radio astronomy</a:t>
            </a:r>
          </a:p>
          <a:p>
            <a:r>
              <a:rPr lang="en-US" dirty="0"/>
              <a:t>Additional Organizations</a:t>
            </a:r>
          </a:p>
          <a:p>
            <a:pPr lvl="1"/>
            <a:r>
              <a:rPr lang="en-US" dirty="0"/>
              <a:t>WV State</a:t>
            </a:r>
          </a:p>
          <a:p>
            <a:pPr lvl="1"/>
            <a:r>
              <a:rPr lang="en-US" dirty="0"/>
              <a:t>Marshal University</a:t>
            </a:r>
          </a:p>
          <a:p>
            <a:pPr lvl="1"/>
            <a:r>
              <a:rPr lang="en-US" dirty="0"/>
              <a:t>Glenville State</a:t>
            </a:r>
          </a:p>
          <a:p>
            <a:pPr lvl="1"/>
            <a:r>
              <a:rPr lang="en-US" dirty="0"/>
              <a:t>Girls that Code</a:t>
            </a:r>
          </a:p>
          <a:p>
            <a:pPr lvl="1"/>
            <a:r>
              <a:rPr lang="en-US" dirty="0"/>
              <a:t>Society of Woman Engineers</a:t>
            </a:r>
          </a:p>
          <a:p>
            <a:pPr lvl="1"/>
            <a:r>
              <a:rPr lang="en-US" dirty="0"/>
              <a:t>1 high school from each county across WV</a:t>
            </a:r>
          </a:p>
        </p:txBody>
      </p:sp>
      <p:sp>
        <p:nvSpPr>
          <p:cNvPr id="4" name="Slide Number Placeholder 3">
            <a:extLst>
              <a:ext uri="{FF2B5EF4-FFF2-40B4-BE49-F238E27FC236}">
                <a16:creationId xmlns:a16="http://schemas.microsoft.com/office/drawing/2014/main" id="{092F58BE-0DC6-E439-AE3B-D26C0912FFE4}"/>
              </a:ext>
            </a:extLst>
          </p:cNvPr>
          <p:cNvSpPr>
            <a:spLocks noGrp="1"/>
          </p:cNvSpPr>
          <p:nvPr>
            <p:ph type="sldNum" sz="quarter" idx="12"/>
          </p:nvPr>
        </p:nvSpPr>
        <p:spPr/>
        <p:txBody>
          <a:bodyPr/>
          <a:lstStyle/>
          <a:p>
            <a:fld id="{2667ADB8-6F9E-4C72-9D20-7E0A6FF5D876}" type="slidenum">
              <a:rPr lang="en-US" smtClean="0"/>
              <a:t>12</a:t>
            </a:fld>
            <a:endParaRPr lang="en-US"/>
          </a:p>
        </p:txBody>
      </p:sp>
    </p:spTree>
    <p:extLst>
      <p:ext uri="{BB962C8B-B14F-4D97-AF65-F5344CB8AC3E}">
        <p14:creationId xmlns:p14="http://schemas.microsoft.com/office/powerpoint/2010/main" val="6781327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9CE24-166F-F277-758B-CCC132AD89CB}"/>
              </a:ext>
            </a:extLst>
          </p:cNvPr>
          <p:cNvSpPr>
            <a:spLocks noGrp="1"/>
          </p:cNvSpPr>
          <p:nvPr>
            <p:ph type="title"/>
          </p:nvPr>
        </p:nvSpPr>
        <p:spPr>
          <a:xfrm>
            <a:off x="0" y="37579"/>
            <a:ext cx="10515600" cy="858624"/>
          </a:xfrm>
        </p:spPr>
        <p:txBody>
          <a:bodyPr/>
          <a:lstStyle/>
          <a:p>
            <a:r>
              <a:rPr lang="en-US" dirty="0"/>
              <a:t>Open Items </a:t>
            </a:r>
            <a:r>
              <a:rPr lang="en-US" sz="3200" dirty="0"/>
              <a:t>(cont.)</a:t>
            </a:r>
          </a:p>
        </p:txBody>
      </p:sp>
      <p:sp>
        <p:nvSpPr>
          <p:cNvPr id="3" name="Content Placeholder 2">
            <a:extLst>
              <a:ext uri="{FF2B5EF4-FFF2-40B4-BE49-F238E27FC236}">
                <a16:creationId xmlns:a16="http://schemas.microsoft.com/office/drawing/2014/main" id="{4DA94328-4271-3996-C959-C8F7E4CEAA15}"/>
              </a:ext>
            </a:extLst>
          </p:cNvPr>
          <p:cNvSpPr>
            <a:spLocks noGrp="1"/>
          </p:cNvSpPr>
          <p:nvPr>
            <p:ph idx="1"/>
          </p:nvPr>
        </p:nvSpPr>
        <p:spPr>
          <a:xfrm>
            <a:off x="391235" y="1000836"/>
            <a:ext cx="11536907" cy="5718412"/>
          </a:xfrm>
        </p:spPr>
        <p:txBody>
          <a:bodyPr>
            <a:normAutofit fontScale="92500" lnSpcReduction="10000"/>
          </a:bodyPr>
          <a:lstStyle/>
          <a:p>
            <a:r>
              <a:rPr lang="en-US" dirty="0"/>
              <a:t>Travel and Lodging:</a:t>
            </a:r>
          </a:p>
          <a:p>
            <a:pPr lvl="1"/>
            <a:r>
              <a:rPr lang="en-US" dirty="0"/>
              <a:t>Regional Workshop in May 26-30, 2023 </a:t>
            </a:r>
          </a:p>
          <a:p>
            <a:pPr lvl="2"/>
            <a:r>
              <a:rPr lang="en-US" dirty="0"/>
              <a:t>College Park Maryland </a:t>
            </a:r>
          </a:p>
          <a:p>
            <a:pPr lvl="2"/>
            <a:r>
              <a:rPr lang="en-US" dirty="0"/>
              <a:t>Fisher and 2 team members (need 3 team members)</a:t>
            </a:r>
          </a:p>
          <a:p>
            <a:pPr lvl="1"/>
            <a:r>
              <a:rPr lang="en-US" dirty="0"/>
              <a:t>Annular Eclipse: October 14, 2023</a:t>
            </a:r>
          </a:p>
          <a:p>
            <a:pPr lvl="2"/>
            <a:r>
              <a:rPr lang="en-US" dirty="0"/>
              <a:t>NW Texas - Vanderpool Texas (24 hour drive)</a:t>
            </a:r>
          </a:p>
          <a:p>
            <a:pPr lvl="1"/>
            <a:r>
              <a:rPr lang="en-US" dirty="0"/>
              <a:t>Total Eclipse: April 8, 2024</a:t>
            </a:r>
          </a:p>
          <a:p>
            <a:pPr lvl="2"/>
            <a:r>
              <a:rPr lang="en-US" dirty="0"/>
              <a:t>NW Pennsylvania</a:t>
            </a:r>
          </a:p>
          <a:p>
            <a:r>
              <a:rPr lang="en-US" dirty="0"/>
              <a:t>Helium Tanks</a:t>
            </a:r>
          </a:p>
          <a:p>
            <a:pPr lvl="1"/>
            <a:r>
              <a:rPr lang="en-US" dirty="0"/>
              <a:t>4 tanks (2 for each flight)</a:t>
            </a:r>
          </a:p>
          <a:p>
            <a:pPr lvl="1"/>
            <a:r>
              <a:rPr lang="en-US" dirty="0"/>
              <a:t>Tanks for any test flights? </a:t>
            </a:r>
          </a:p>
          <a:p>
            <a:r>
              <a:rPr lang="en-US" dirty="0"/>
              <a:t>Physical Space</a:t>
            </a:r>
          </a:p>
          <a:p>
            <a:pPr lvl="1"/>
            <a:r>
              <a:rPr lang="en-US" dirty="0"/>
              <a:t>TCS computer engineering lab (do we need clean room?)</a:t>
            </a:r>
          </a:p>
          <a:p>
            <a:r>
              <a:rPr lang="en-US" dirty="0"/>
              <a:t>Test Flights</a:t>
            </a:r>
          </a:p>
          <a:p>
            <a:pPr lvl="1"/>
            <a:r>
              <a:rPr lang="en-US" dirty="0"/>
              <a:t>Team will need to do test flights, especially parachutes</a:t>
            </a:r>
          </a:p>
          <a:p>
            <a:pPr lvl="1"/>
            <a:r>
              <a:rPr lang="en-US" dirty="0"/>
              <a:t>Could use drop tower at WVU or do fund raiser to pay for additional balloon flights</a:t>
            </a:r>
          </a:p>
        </p:txBody>
      </p:sp>
      <p:sp>
        <p:nvSpPr>
          <p:cNvPr id="4" name="Slide Number Placeholder 3">
            <a:extLst>
              <a:ext uri="{FF2B5EF4-FFF2-40B4-BE49-F238E27FC236}">
                <a16:creationId xmlns:a16="http://schemas.microsoft.com/office/drawing/2014/main" id="{73F5E9D3-073C-2875-33ED-01D128D5DA2E}"/>
              </a:ext>
            </a:extLst>
          </p:cNvPr>
          <p:cNvSpPr>
            <a:spLocks noGrp="1"/>
          </p:cNvSpPr>
          <p:nvPr>
            <p:ph type="sldNum" sz="quarter" idx="12"/>
          </p:nvPr>
        </p:nvSpPr>
        <p:spPr/>
        <p:txBody>
          <a:bodyPr/>
          <a:lstStyle/>
          <a:p>
            <a:fld id="{2667ADB8-6F9E-4C72-9D20-7E0A6FF5D876}" type="slidenum">
              <a:rPr lang="en-US" smtClean="0"/>
              <a:t>13</a:t>
            </a:fld>
            <a:endParaRPr lang="en-US"/>
          </a:p>
        </p:txBody>
      </p:sp>
    </p:spTree>
    <p:extLst>
      <p:ext uri="{BB962C8B-B14F-4D97-AF65-F5344CB8AC3E}">
        <p14:creationId xmlns:p14="http://schemas.microsoft.com/office/powerpoint/2010/main" val="14212568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5B0E8E-223C-D135-BCF9-27679B88ACDC}"/>
              </a:ext>
            </a:extLst>
          </p:cNvPr>
          <p:cNvSpPr>
            <a:spLocks noGrp="1"/>
          </p:cNvSpPr>
          <p:nvPr>
            <p:ph type="title"/>
          </p:nvPr>
        </p:nvSpPr>
        <p:spPr/>
        <p:txBody>
          <a:bodyPr/>
          <a:lstStyle/>
          <a:p>
            <a:r>
              <a:rPr lang="en-US" dirty="0"/>
              <a:t>Overview</a:t>
            </a:r>
          </a:p>
        </p:txBody>
      </p:sp>
      <p:sp>
        <p:nvSpPr>
          <p:cNvPr id="3" name="Content Placeholder 2">
            <a:extLst>
              <a:ext uri="{FF2B5EF4-FFF2-40B4-BE49-F238E27FC236}">
                <a16:creationId xmlns:a16="http://schemas.microsoft.com/office/drawing/2014/main" id="{E5071BBC-087A-05E2-447A-9A668E2FA72C}"/>
              </a:ext>
            </a:extLst>
          </p:cNvPr>
          <p:cNvSpPr>
            <a:spLocks noGrp="1"/>
          </p:cNvSpPr>
          <p:nvPr>
            <p:ph idx="1"/>
          </p:nvPr>
        </p:nvSpPr>
        <p:spPr/>
        <p:txBody>
          <a:bodyPr>
            <a:normAutofit/>
          </a:bodyPr>
          <a:lstStyle/>
          <a:p>
            <a:r>
              <a:rPr lang="en-US" dirty="0"/>
              <a:t>Mission Overview</a:t>
            </a:r>
          </a:p>
          <a:p>
            <a:r>
              <a:rPr lang="en-US" dirty="0"/>
              <a:t>Team</a:t>
            </a:r>
          </a:p>
          <a:p>
            <a:r>
              <a:rPr lang="en-US" dirty="0"/>
              <a:t>Mission Goals</a:t>
            </a:r>
          </a:p>
          <a:p>
            <a:r>
              <a:rPr lang="en-US" dirty="0"/>
              <a:t>Resources</a:t>
            </a:r>
          </a:p>
          <a:p>
            <a:r>
              <a:rPr lang="en-US" dirty="0"/>
              <a:t>Mission Concept</a:t>
            </a:r>
          </a:p>
          <a:p>
            <a:r>
              <a:rPr lang="en-US" dirty="0"/>
              <a:t>Team Responsibilities</a:t>
            </a:r>
          </a:p>
          <a:p>
            <a:r>
              <a:rPr lang="en-US" dirty="0"/>
              <a:t>Open Items</a:t>
            </a:r>
          </a:p>
        </p:txBody>
      </p:sp>
      <p:sp>
        <p:nvSpPr>
          <p:cNvPr id="4" name="Slide Number Placeholder 3">
            <a:extLst>
              <a:ext uri="{FF2B5EF4-FFF2-40B4-BE49-F238E27FC236}">
                <a16:creationId xmlns:a16="http://schemas.microsoft.com/office/drawing/2014/main" id="{90083443-7466-BFC0-7770-1FFE977130D6}"/>
              </a:ext>
            </a:extLst>
          </p:cNvPr>
          <p:cNvSpPr>
            <a:spLocks noGrp="1"/>
          </p:cNvSpPr>
          <p:nvPr>
            <p:ph type="sldNum" sz="quarter" idx="12"/>
          </p:nvPr>
        </p:nvSpPr>
        <p:spPr/>
        <p:txBody>
          <a:bodyPr/>
          <a:lstStyle/>
          <a:p>
            <a:fld id="{2667ADB8-6F9E-4C72-9D20-7E0A6FF5D876}" type="slidenum">
              <a:rPr lang="en-US" smtClean="0"/>
              <a:t>2</a:t>
            </a:fld>
            <a:endParaRPr lang="en-US"/>
          </a:p>
        </p:txBody>
      </p:sp>
    </p:spTree>
    <p:extLst>
      <p:ext uri="{BB962C8B-B14F-4D97-AF65-F5344CB8AC3E}">
        <p14:creationId xmlns:p14="http://schemas.microsoft.com/office/powerpoint/2010/main" val="25992305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5A1A60-A53D-72E0-09E3-9DEB37C5B6B6}"/>
              </a:ext>
            </a:extLst>
          </p:cNvPr>
          <p:cNvSpPr>
            <a:spLocks noGrp="1"/>
          </p:cNvSpPr>
          <p:nvPr>
            <p:ph type="title"/>
          </p:nvPr>
        </p:nvSpPr>
        <p:spPr>
          <a:xfrm>
            <a:off x="0" y="0"/>
            <a:ext cx="10515600" cy="949967"/>
          </a:xfrm>
        </p:spPr>
        <p:txBody>
          <a:bodyPr/>
          <a:lstStyle/>
          <a:p>
            <a:r>
              <a:rPr lang="en-US" dirty="0"/>
              <a:t>Mission Overview</a:t>
            </a:r>
          </a:p>
        </p:txBody>
      </p:sp>
      <p:sp>
        <p:nvSpPr>
          <p:cNvPr id="3" name="Content Placeholder 2">
            <a:extLst>
              <a:ext uri="{FF2B5EF4-FFF2-40B4-BE49-F238E27FC236}">
                <a16:creationId xmlns:a16="http://schemas.microsoft.com/office/drawing/2014/main" id="{DE9CA3AF-DD87-DC9F-F9E8-3629B3F2C657}"/>
              </a:ext>
            </a:extLst>
          </p:cNvPr>
          <p:cNvSpPr>
            <a:spLocks noGrp="1"/>
          </p:cNvSpPr>
          <p:nvPr>
            <p:ph idx="1"/>
          </p:nvPr>
        </p:nvSpPr>
        <p:spPr>
          <a:xfrm>
            <a:off x="215757" y="949967"/>
            <a:ext cx="11815281" cy="5714690"/>
          </a:xfrm>
        </p:spPr>
        <p:txBody>
          <a:bodyPr>
            <a:normAutofit fontScale="85000" lnSpcReduction="20000"/>
          </a:bodyPr>
          <a:lstStyle/>
          <a:p>
            <a:r>
              <a:rPr lang="en-US" dirty="0"/>
              <a:t>Montana Space Grant Consortium (MSGC) at Montana State University leads the National Eclipse Ballooning Project (NEBP) that was implemented during the 2017, 2019, and 2020 total solar eclipses</a:t>
            </a:r>
          </a:p>
          <a:p>
            <a:r>
              <a:rPr lang="en-US" dirty="0"/>
              <a:t>Building on previous success this new effort will broaden participation of STEM learners by immersing teams from a wide range of higher education institutions in an innovative NASA-mission-like adventure in data acquisition and analysis through scientific ballooning during the 2023 annular and 2024 total solar eclipses.</a:t>
            </a:r>
          </a:p>
          <a:p>
            <a:r>
              <a:rPr lang="en-US" dirty="0"/>
              <a:t>NEBP includes development and implementation of two learner-centered activity tracks – engineering and atmospheric science. </a:t>
            </a:r>
          </a:p>
          <a:p>
            <a:pPr lvl="1"/>
            <a:r>
              <a:rPr lang="en-US" dirty="0"/>
              <a:t>At sites along the eclipse path, student teams in the engineering track will use innovative larger balloon systems to live stream video to the NASA eclipse website, observe in situ perturbations in atmospheric phenomena, and conduct individually designed experiments. </a:t>
            </a:r>
          </a:p>
          <a:p>
            <a:pPr lvl="1"/>
            <a:r>
              <a:rPr lang="en-US" dirty="0"/>
              <a:t>Atmospheric science track teams will make frequent observations by launching hourly radiosondes on helium-filled weather balloons. Student participants will work with atmospheric science experts throughout the project and will publish results in peer-reviewed journals.</a:t>
            </a:r>
          </a:p>
          <a:p>
            <a:r>
              <a:rPr lang="en-US" dirty="0"/>
              <a:t>NEBP will fully support 70 teams. </a:t>
            </a:r>
          </a:p>
          <a:p>
            <a:pPr lvl="1"/>
            <a:r>
              <a:rPr lang="en-US" dirty="0"/>
              <a:t>The 70 teams will be divided into ten pods to facilitate effective education. </a:t>
            </a:r>
          </a:p>
          <a:p>
            <a:pPr lvl="1"/>
            <a:r>
              <a:rPr lang="en-US" dirty="0"/>
              <a:t>NEBP will provide a learning environment that uses evidence and equity-based practices to make certain the 1,000+ participants are (and feel) supported, engaged, and valued. </a:t>
            </a:r>
          </a:p>
          <a:p>
            <a:pPr lvl="1"/>
            <a:r>
              <a:rPr lang="en-US" dirty="0"/>
              <a:t>In addition, NEBP will provide infrastructure tools and best practices to help participating institutions build collaborations that could continue far beyond the scope of this project.</a:t>
            </a:r>
          </a:p>
        </p:txBody>
      </p:sp>
      <p:sp>
        <p:nvSpPr>
          <p:cNvPr id="4" name="TextBox 3">
            <a:extLst>
              <a:ext uri="{FF2B5EF4-FFF2-40B4-BE49-F238E27FC236}">
                <a16:creationId xmlns:a16="http://schemas.microsoft.com/office/drawing/2014/main" id="{E5404B00-8E75-B69E-22A1-B1B08117ECF1}"/>
              </a:ext>
            </a:extLst>
          </p:cNvPr>
          <p:cNvSpPr txBox="1"/>
          <p:nvPr/>
        </p:nvSpPr>
        <p:spPr>
          <a:xfrm>
            <a:off x="6291617" y="97808"/>
            <a:ext cx="5786651" cy="646331"/>
          </a:xfrm>
          <a:prstGeom prst="rect">
            <a:avLst/>
          </a:prstGeom>
          <a:noFill/>
        </p:spPr>
        <p:txBody>
          <a:bodyPr wrap="square" rtlCol="0">
            <a:spAutoFit/>
          </a:bodyPr>
          <a:lstStyle/>
          <a:p>
            <a:r>
              <a:rPr lang="en-US" dirty="0"/>
              <a:t>YouTube Video: </a:t>
            </a:r>
            <a:r>
              <a:rPr lang="en-US" dirty="0">
                <a:hlinkClick r:id="rId2"/>
              </a:rPr>
              <a:t>https://www.youtube.com/watch?v=CGcuzZx8ZvE</a:t>
            </a:r>
            <a:r>
              <a:rPr lang="en-US" dirty="0"/>
              <a:t> </a:t>
            </a:r>
          </a:p>
        </p:txBody>
      </p:sp>
      <p:sp>
        <p:nvSpPr>
          <p:cNvPr id="5" name="Slide Number Placeholder 4">
            <a:extLst>
              <a:ext uri="{FF2B5EF4-FFF2-40B4-BE49-F238E27FC236}">
                <a16:creationId xmlns:a16="http://schemas.microsoft.com/office/drawing/2014/main" id="{44952118-3198-5341-4AD3-04994857C5F2}"/>
              </a:ext>
            </a:extLst>
          </p:cNvPr>
          <p:cNvSpPr>
            <a:spLocks noGrp="1"/>
          </p:cNvSpPr>
          <p:nvPr>
            <p:ph type="sldNum" sz="quarter" idx="12"/>
          </p:nvPr>
        </p:nvSpPr>
        <p:spPr/>
        <p:txBody>
          <a:bodyPr/>
          <a:lstStyle/>
          <a:p>
            <a:fld id="{2667ADB8-6F9E-4C72-9D20-7E0A6FF5D876}" type="slidenum">
              <a:rPr lang="en-US" smtClean="0"/>
              <a:t>3</a:t>
            </a:fld>
            <a:endParaRPr lang="en-US"/>
          </a:p>
        </p:txBody>
      </p:sp>
    </p:spTree>
    <p:extLst>
      <p:ext uri="{BB962C8B-B14F-4D97-AF65-F5344CB8AC3E}">
        <p14:creationId xmlns:p14="http://schemas.microsoft.com/office/powerpoint/2010/main" val="36269096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39C94471-A4AF-3731-EFEA-F0263EDE719A}"/>
              </a:ext>
            </a:extLst>
          </p:cNvPr>
          <p:cNvSpPr txBox="1"/>
          <p:nvPr/>
        </p:nvSpPr>
        <p:spPr>
          <a:xfrm>
            <a:off x="8416120" y="1620463"/>
            <a:ext cx="2165444" cy="369332"/>
          </a:xfrm>
          <a:prstGeom prst="rect">
            <a:avLst/>
          </a:prstGeom>
          <a:solidFill>
            <a:schemeClr val="tx1"/>
          </a:solidFill>
        </p:spPr>
        <p:txBody>
          <a:bodyPr wrap="square" rtlCol="0">
            <a:spAutoFit/>
          </a:bodyPr>
          <a:lstStyle/>
          <a:p>
            <a:r>
              <a:rPr lang="en-US" dirty="0">
                <a:solidFill>
                  <a:schemeClr val="bg1"/>
                </a:solidFill>
              </a:rPr>
              <a:t>     = Launch Sites</a:t>
            </a:r>
          </a:p>
        </p:txBody>
      </p:sp>
      <p:sp>
        <p:nvSpPr>
          <p:cNvPr id="2" name="Title 1">
            <a:extLst>
              <a:ext uri="{FF2B5EF4-FFF2-40B4-BE49-F238E27FC236}">
                <a16:creationId xmlns:a16="http://schemas.microsoft.com/office/drawing/2014/main" id="{F94895E7-349C-CE16-8E1B-A0A116EA3E85}"/>
              </a:ext>
            </a:extLst>
          </p:cNvPr>
          <p:cNvSpPr>
            <a:spLocks noGrp="1"/>
          </p:cNvSpPr>
          <p:nvPr>
            <p:ph type="title"/>
          </p:nvPr>
        </p:nvSpPr>
        <p:spPr>
          <a:xfrm>
            <a:off x="0" y="-6232"/>
            <a:ext cx="10515600" cy="831329"/>
          </a:xfrm>
        </p:spPr>
        <p:txBody>
          <a:bodyPr/>
          <a:lstStyle/>
          <a:p>
            <a:r>
              <a:rPr lang="en-US" dirty="0"/>
              <a:t>WV Space Grant and TCS</a:t>
            </a:r>
          </a:p>
        </p:txBody>
      </p:sp>
      <p:sp>
        <p:nvSpPr>
          <p:cNvPr id="3" name="Content Placeholder 2">
            <a:extLst>
              <a:ext uri="{FF2B5EF4-FFF2-40B4-BE49-F238E27FC236}">
                <a16:creationId xmlns:a16="http://schemas.microsoft.com/office/drawing/2014/main" id="{C00DC41E-7130-6A9F-C601-7B11B6FC906C}"/>
              </a:ext>
            </a:extLst>
          </p:cNvPr>
          <p:cNvSpPr>
            <a:spLocks noGrp="1"/>
          </p:cNvSpPr>
          <p:nvPr>
            <p:ph idx="1"/>
          </p:nvPr>
        </p:nvSpPr>
        <p:spPr>
          <a:xfrm>
            <a:off x="295700" y="850718"/>
            <a:ext cx="11618795" cy="5226169"/>
          </a:xfrm>
        </p:spPr>
        <p:txBody>
          <a:bodyPr/>
          <a:lstStyle/>
          <a:p>
            <a:r>
              <a:rPr lang="en-US" dirty="0"/>
              <a:t>WVSGC and TCS was selected as 1 of the 70 teams building, launching, operating, and recovering engineering track high altitude balloons</a:t>
            </a:r>
          </a:p>
          <a:p>
            <a:r>
              <a:rPr lang="en-US" dirty="0"/>
              <a:t>Mission Launch</a:t>
            </a:r>
          </a:p>
          <a:p>
            <a:pPr lvl="1"/>
            <a:r>
              <a:rPr lang="en-US" dirty="0"/>
              <a:t>Annular Eclipse - October 14, 2023</a:t>
            </a:r>
          </a:p>
          <a:p>
            <a:pPr lvl="1"/>
            <a:r>
              <a:rPr lang="en-US" dirty="0"/>
              <a:t>Total Solar Eclipse - April 8, 2024</a:t>
            </a:r>
          </a:p>
        </p:txBody>
      </p:sp>
      <p:pic>
        <p:nvPicPr>
          <p:cNvPr id="4" name="Picture 3">
            <a:extLst>
              <a:ext uri="{FF2B5EF4-FFF2-40B4-BE49-F238E27FC236}">
                <a16:creationId xmlns:a16="http://schemas.microsoft.com/office/drawing/2014/main" id="{EB1DA483-2F32-06F2-588E-656234EF62C9}"/>
              </a:ext>
            </a:extLst>
          </p:cNvPr>
          <p:cNvPicPr>
            <a:picLocks noChangeAspect="1"/>
          </p:cNvPicPr>
          <p:nvPr/>
        </p:nvPicPr>
        <p:blipFill>
          <a:blip r:embed="rId2"/>
          <a:stretch>
            <a:fillRect/>
          </a:stretch>
        </p:blipFill>
        <p:spPr>
          <a:xfrm>
            <a:off x="6219855" y="2092655"/>
            <a:ext cx="5794723" cy="4412777"/>
          </a:xfrm>
          <a:prstGeom prst="rect">
            <a:avLst/>
          </a:prstGeom>
        </p:spPr>
      </p:pic>
      <p:sp>
        <p:nvSpPr>
          <p:cNvPr id="5" name="Star: 5 Points 4">
            <a:extLst>
              <a:ext uri="{FF2B5EF4-FFF2-40B4-BE49-F238E27FC236}">
                <a16:creationId xmlns:a16="http://schemas.microsoft.com/office/drawing/2014/main" id="{F14ED923-6769-269B-0121-1D9D0E80BDE0}"/>
              </a:ext>
            </a:extLst>
          </p:cNvPr>
          <p:cNvSpPr/>
          <p:nvPr/>
        </p:nvSpPr>
        <p:spPr>
          <a:xfrm>
            <a:off x="10617957" y="3489490"/>
            <a:ext cx="254759" cy="230662"/>
          </a:xfrm>
          <a:prstGeom prst="star5">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tar: 5 Points 5">
            <a:extLst>
              <a:ext uri="{FF2B5EF4-FFF2-40B4-BE49-F238E27FC236}">
                <a16:creationId xmlns:a16="http://schemas.microsoft.com/office/drawing/2014/main" id="{BDCE3A38-3DA8-25A1-B7EB-EE3471E754A9}"/>
              </a:ext>
            </a:extLst>
          </p:cNvPr>
          <p:cNvSpPr/>
          <p:nvPr/>
        </p:nvSpPr>
        <p:spPr>
          <a:xfrm>
            <a:off x="7963467" y="5006666"/>
            <a:ext cx="254759" cy="230662"/>
          </a:xfrm>
          <a:prstGeom prst="star5">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Star: 5 Points 6">
            <a:extLst>
              <a:ext uri="{FF2B5EF4-FFF2-40B4-BE49-F238E27FC236}">
                <a16:creationId xmlns:a16="http://schemas.microsoft.com/office/drawing/2014/main" id="{BE466908-7EDB-6D06-821B-759F25C2F3E3}"/>
              </a:ext>
            </a:extLst>
          </p:cNvPr>
          <p:cNvSpPr/>
          <p:nvPr/>
        </p:nvSpPr>
        <p:spPr>
          <a:xfrm>
            <a:off x="8477533" y="1689798"/>
            <a:ext cx="254759" cy="230662"/>
          </a:xfrm>
          <a:prstGeom prst="star5">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53D023FE-5D2B-0AED-18E3-BE68C570D05D}"/>
              </a:ext>
            </a:extLst>
          </p:cNvPr>
          <p:cNvSpPr txBox="1"/>
          <p:nvPr/>
        </p:nvSpPr>
        <p:spPr>
          <a:xfrm>
            <a:off x="200167" y="3375546"/>
            <a:ext cx="6019688" cy="3139321"/>
          </a:xfrm>
          <a:prstGeom prst="rect">
            <a:avLst/>
          </a:prstGeom>
          <a:noFill/>
        </p:spPr>
        <p:txBody>
          <a:bodyPr wrap="square" rtlCol="0">
            <a:spAutoFit/>
          </a:bodyPr>
          <a:lstStyle/>
          <a:p>
            <a:pPr marL="285750" indent="-285750">
              <a:buFont typeface="Arial" panose="020B0604020202020204" pitchFamily="34" charset="0"/>
              <a:buChar char="•"/>
            </a:pPr>
            <a:r>
              <a:rPr lang="en-US" dirty="0"/>
              <a:t>Engineering track teams will focus on first-hand experiences with designing and constructing stratospheric ballooning systems. </a:t>
            </a:r>
          </a:p>
          <a:p>
            <a:pPr marL="285750" indent="-285750">
              <a:buFont typeface="Arial" panose="020B0604020202020204" pitchFamily="34" charset="0"/>
              <a:buChar char="•"/>
            </a:pPr>
            <a:r>
              <a:rPr lang="en-US" dirty="0"/>
              <a:t>Team will fly large balloon platform capable of lifting 12 pounds of student-designed and -built payloads to 80,000 – 100,000 feet, streaming live video and collecting critical data along the way. </a:t>
            </a:r>
          </a:p>
          <a:p>
            <a:pPr marL="285750" indent="-285750">
              <a:buFont typeface="Arial" panose="020B0604020202020204" pitchFamily="34" charset="0"/>
              <a:buChar char="•"/>
            </a:pPr>
            <a:r>
              <a:rPr lang="en-US" dirty="0"/>
              <a:t>Typical engineering platform experiments include atmospheric measurements, photography, cosmic radiation measurements, and space technology proof-of-concept hardware. </a:t>
            </a:r>
          </a:p>
        </p:txBody>
      </p:sp>
      <p:sp>
        <p:nvSpPr>
          <p:cNvPr id="10" name="Slide Number Placeholder 9">
            <a:extLst>
              <a:ext uri="{FF2B5EF4-FFF2-40B4-BE49-F238E27FC236}">
                <a16:creationId xmlns:a16="http://schemas.microsoft.com/office/drawing/2014/main" id="{719EE724-776D-3D41-4425-FB8B011BEA7C}"/>
              </a:ext>
            </a:extLst>
          </p:cNvPr>
          <p:cNvSpPr>
            <a:spLocks noGrp="1"/>
          </p:cNvSpPr>
          <p:nvPr>
            <p:ph type="sldNum" sz="quarter" idx="12"/>
          </p:nvPr>
        </p:nvSpPr>
        <p:spPr/>
        <p:txBody>
          <a:bodyPr/>
          <a:lstStyle/>
          <a:p>
            <a:fld id="{2667ADB8-6F9E-4C72-9D20-7E0A6FF5D876}" type="slidenum">
              <a:rPr lang="en-US" smtClean="0"/>
              <a:t>4</a:t>
            </a:fld>
            <a:endParaRPr lang="en-US"/>
          </a:p>
        </p:txBody>
      </p:sp>
    </p:spTree>
    <p:extLst>
      <p:ext uri="{BB962C8B-B14F-4D97-AF65-F5344CB8AC3E}">
        <p14:creationId xmlns:p14="http://schemas.microsoft.com/office/powerpoint/2010/main" val="28047738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CF8D3E-4CE5-1597-33F4-1C17B6777FCC}"/>
              </a:ext>
            </a:extLst>
          </p:cNvPr>
          <p:cNvSpPr>
            <a:spLocks noGrp="1"/>
          </p:cNvSpPr>
          <p:nvPr>
            <p:ph type="title"/>
          </p:nvPr>
        </p:nvSpPr>
        <p:spPr>
          <a:xfrm>
            <a:off x="0" y="18255"/>
            <a:ext cx="10515600" cy="1028073"/>
          </a:xfrm>
        </p:spPr>
        <p:txBody>
          <a:bodyPr/>
          <a:lstStyle/>
          <a:p>
            <a:r>
              <a:rPr lang="en-US" dirty="0"/>
              <a:t>The Team</a:t>
            </a:r>
          </a:p>
        </p:txBody>
      </p:sp>
      <p:sp>
        <p:nvSpPr>
          <p:cNvPr id="3" name="Content Placeholder 2">
            <a:extLst>
              <a:ext uri="{FF2B5EF4-FFF2-40B4-BE49-F238E27FC236}">
                <a16:creationId xmlns:a16="http://schemas.microsoft.com/office/drawing/2014/main" id="{A772E92E-E1CE-F838-DF0D-CC38BB212BBA}"/>
              </a:ext>
            </a:extLst>
          </p:cNvPr>
          <p:cNvSpPr>
            <a:spLocks noGrp="1"/>
          </p:cNvSpPr>
          <p:nvPr>
            <p:ph idx="1"/>
          </p:nvPr>
        </p:nvSpPr>
        <p:spPr>
          <a:xfrm>
            <a:off x="163773" y="1105470"/>
            <a:ext cx="11887199" cy="5659270"/>
          </a:xfrm>
        </p:spPr>
        <p:txBody>
          <a:bodyPr>
            <a:normAutofit fontScale="92500" lnSpcReduction="10000"/>
          </a:bodyPr>
          <a:lstStyle/>
          <a:p>
            <a:r>
              <a:rPr lang="en-US" dirty="0"/>
              <a:t>Team Mentors:</a:t>
            </a:r>
          </a:p>
          <a:p>
            <a:pPr lvl="1"/>
            <a:r>
              <a:rPr lang="en-US" dirty="0"/>
              <a:t>Candy Cordwell – Assistant Director WV Space Grant Consortium </a:t>
            </a:r>
          </a:p>
          <a:p>
            <a:pPr lvl="1"/>
            <a:r>
              <a:rPr lang="en-US" dirty="0"/>
              <a:t>Marcus Fisher – NASA GSFC Senior Fellow and Trinity Christian School (TCS) STEM Teacher</a:t>
            </a:r>
          </a:p>
          <a:p>
            <a:r>
              <a:rPr lang="en-US" dirty="0"/>
              <a:t>Engineering Team:</a:t>
            </a:r>
          </a:p>
          <a:p>
            <a:pPr lvl="1"/>
            <a:r>
              <a:rPr lang="en-US" dirty="0"/>
              <a:t>TCS High School STEM Club</a:t>
            </a:r>
          </a:p>
          <a:p>
            <a:pPr lvl="1"/>
            <a:r>
              <a:rPr lang="en-US" dirty="0"/>
              <a:t>Utilize Computer Science Teachers Association to recruit schools across the state </a:t>
            </a:r>
          </a:p>
          <a:p>
            <a:pPr lvl="2"/>
            <a:r>
              <a:rPr lang="en-US" dirty="0"/>
              <a:t>Goal: each county from WV is represented</a:t>
            </a:r>
          </a:p>
          <a:p>
            <a:pPr lvl="2"/>
            <a:r>
              <a:rPr lang="en-US" dirty="0"/>
              <a:t>Reach out to Girls that code, CSTA Network, etc.</a:t>
            </a:r>
          </a:p>
          <a:p>
            <a:pPr lvl="1"/>
            <a:r>
              <a:rPr lang="en-US" dirty="0"/>
              <a:t>Students from WVU, Glenville State, Marshall, WV State</a:t>
            </a:r>
          </a:p>
          <a:p>
            <a:r>
              <a:rPr lang="en-US" dirty="0"/>
              <a:t>Project Managers and Systems Engineers (mentors):</a:t>
            </a:r>
          </a:p>
          <a:p>
            <a:pPr lvl="1"/>
            <a:r>
              <a:rPr lang="en-US" dirty="0"/>
              <a:t>WVU Engineering Students</a:t>
            </a:r>
          </a:p>
          <a:p>
            <a:pPr lvl="2"/>
            <a:r>
              <a:rPr lang="en-US" dirty="0"/>
              <a:t>Society of Women Engineers</a:t>
            </a:r>
          </a:p>
          <a:p>
            <a:pPr lvl="1"/>
            <a:r>
              <a:rPr lang="en-US" dirty="0"/>
              <a:t>Students from Glenville State, WV State, and Marshall University</a:t>
            </a:r>
          </a:p>
          <a:p>
            <a:r>
              <a:rPr lang="en-US" dirty="0"/>
              <a:t>Classroom / Laboratory from TCS is the build location</a:t>
            </a:r>
          </a:p>
          <a:p>
            <a:pPr lvl="1"/>
            <a:r>
              <a:rPr lang="en-US" dirty="0"/>
              <a:t>Getting team members badged?</a:t>
            </a:r>
          </a:p>
        </p:txBody>
      </p:sp>
      <p:sp>
        <p:nvSpPr>
          <p:cNvPr id="4" name="Slide Number Placeholder 3">
            <a:extLst>
              <a:ext uri="{FF2B5EF4-FFF2-40B4-BE49-F238E27FC236}">
                <a16:creationId xmlns:a16="http://schemas.microsoft.com/office/drawing/2014/main" id="{F2491FBB-54B7-51AE-85AF-BF90E8A8EA64}"/>
              </a:ext>
            </a:extLst>
          </p:cNvPr>
          <p:cNvSpPr>
            <a:spLocks noGrp="1"/>
          </p:cNvSpPr>
          <p:nvPr>
            <p:ph type="sldNum" sz="quarter" idx="12"/>
          </p:nvPr>
        </p:nvSpPr>
        <p:spPr/>
        <p:txBody>
          <a:bodyPr/>
          <a:lstStyle/>
          <a:p>
            <a:fld id="{2667ADB8-6F9E-4C72-9D20-7E0A6FF5D876}" type="slidenum">
              <a:rPr lang="en-US" smtClean="0"/>
              <a:t>5</a:t>
            </a:fld>
            <a:endParaRPr lang="en-US"/>
          </a:p>
        </p:txBody>
      </p:sp>
    </p:spTree>
    <p:extLst>
      <p:ext uri="{BB962C8B-B14F-4D97-AF65-F5344CB8AC3E}">
        <p14:creationId xmlns:p14="http://schemas.microsoft.com/office/powerpoint/2010/main" val="32599353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99E2CE-D417-932A-D308-09E5DF6185E5}"/>
              </a:ext>
            </a:extLst>
          </p:cNvPr>
          <p:cNvSpPr>
            <a:spLocks noGrp="1"/>
          </p:cNvSpPr>
          <p:nvPr>
            <p:ph type="title"/>
          </p:nvPr>
        </p:nvSpPr>
        <p:spPr>
          <a:xfrm>
            <a:off x="0" y="0"/>
            <a:ext cx="10515600" cy="847226"/>
          </a:xfrm>
        </p:spPr>
        <p:txBody>
          <a:bodyPr/>
          <a:lstStyle/>
          <a:p>
            <a:r>
              <a:rPr lang="en-US" dirty="0"/>
              <a:t>Mission Goals</a:t>
            </a:r>
          </a:p>
        </p:txBody>
      </p:sp>
      <p:sp>
        <p:nvSpPr>
          <p:cNvPr id="3" name="Content Placeholder 2">
            <a:extLst>
              <a:ext uri="{FF2B5EF4-FFF2-40B4-BE49-F238E27FC236}">
                <a16:creationId xmlns:a16="http://schemas.microsoft.com/office/drawing/2014/main" id="{796BE23E-6AED-4880-BDBD-428298702946}"/>
              </a:ext>
            </a:extLst>
          </p:cNvPr>
          <p:cNvSpPr>
            <a:spLocks noGrp="1"/>
          </p:cNvSpPr>
          <p:nvPr>
            <p:ph idx="1"/>
          </p:nvPr>
        </p:nvSpPr>
        <p:spPr>
          <a:xfrm>
            <a:off x="92467" y="1160980"/>
            <a:ext cx="11846104" cy="5619964"/>
          </a:xfrm>
        </p:spPr>
        <p:txBody>
          <a:bodyPr>
            <a:normAutofit fontScale="70000" lnSpcReduction="20000"/>
          </a:bodyPr>
          <a:lstStyle/>
          <a:p>
            <a:r>
              <a:rPr lang="en-US" dirty="0"/>
              <a:t>Enable inclusive STEM education for participating students, WV NEBP will engage the public and K-12 students getting them excited in the engineering and sciences of HAB</a:t>
            </a:r>
          </a:p>
          <a:p>
            <a:pPr lvl="1"/>
            <a:r>
              <a:rPr lang="en-US" dirty="0"/>
              <a:t>Administer state-wide campaigns to get a diversity of students competing in designing missions patches and outreach materials</a:t>
            </a:r>
          </a:p>
          <a:p>
            <a:pPr lvl="1"/>
            <a:r>
              <a:rPr lang="en-US" dirty="0"/>
              <a:t>Engage communities within the state of WV by running a campaign where citizens of the state can submit their names to fly on board the HAB during the eclipse</a:t>
            </a:r>
          </a:p>
          <a:p>
            <a:pPr lvl="1"/>
            <a:r>
              <a:rPr lang="en-US" dirty="0"/>
              <a:t>Administer monthly knowledge-sharing events across the state of WV regarding engineering and sciences of HAB. </a:t>
            </a:r>
          </a:p>
          <a:p>
            <a:pPr lvl="1"/>
            <a:r>
              <a:rPr lang="en-US" dirty="0"/>
              <a:t>Contact each of the 57 K-12 school districts in WV to engage with and invite them to participate in outreach, data analysis, or as part of the engineering team</a:t>
            </a:r>
          </a:p>
          <a:p>
            <a:r>
              <a:rPr lang="en-US" dirty="0"/>
              <a:t>To advance learners’ understanding of the process of science, WV NEBP will introduce high school and University classes across the state of WV that offer yearly engineering classes centered on HAB</a:t>
            </a:r>
          </a:p>
          <a:p>
            <a:pPr lvl="1"/>
            <a:r>
              <a:rPr lang="en-US" dirty="0"/>
              <a:t>High school classes would be a year-long class (Systems engineering focused on cyber-security and HAB)</a:t>
            </a:r>
          </a:p>
          <a:p>
            <a:pPr lvl="1"/>
            <a:r>
              <a:rPr lang="en-US" dirty="0"/>
              <a:t>University class would be one-semester classes (Systems engineering focused on cybersecurity and HAB)</a:t>
            </a:r>
          </a:p>
          <a:p>
            <a:r>
              <a:rPr lang="en-US" dirty="0"/>
              <a:t>To create, enhance, and sustain networks, WV NEBP will advance the engineering of real-time systems by developing and utilizing a software-only simulation of the HAB that future teams can use to help test and simulate the entire system during development</a:t>
            </a:r>
          </a:p>
          <a:p>
            <a:pPr lvl="1"/>
            <a:r>
              <a:rPr lang="en-US" dirty="0"/>
              <a:t>Team captains from four Universities (one of the two only HBCU/MSI in WV included) are committed to peer/peer recruitment and outreach. </a:t>
            </a:r>
          </a:p>
          <a:p>
            <a:pPr lvl="2"/>
            <a:r>
              <a:rPr lang="en-US" dirty="0"/>
              <a:t>Using the success model of the statewide SPOT program, team captains will present the simulation and develop experiments for age-appropriate audiences. We will enhance the public’s understanding and general knowledge about NASA and the HAB project through public seminars and workshops.</a:t>
            </a:r>
          </a:p>
          <a:p>
            <a:pPr lvl="1"/>
            <a:r>
              <a:rPr lang="en-US" dirty="0"/>
              <a:t>Team mentors will pitch the idea of Industry sponsoring underrepresented students (groups, schools) to fly experiments on HAB</a:t>
            </a:r>
          </a:p>
        </p:txBody>
      </p:sp>
      <p:sp>
        <p:nvSpPr>
          <p:cNvPr id="4" name="Slide Number Placeholder 3">
            <a:extLst>
              <a:ext uri="{FF2B5EF4-FFF2-40B4-BE49-F238E27FC236}">
                <a16:creationId xmlns:a16="http://schemas.microsoft.com/office/drawing/2014/main" id="{03CFD010-089A-2E54-269D-95566062B51E}"/>
              </a:ext>
            </a:extLst>
          </p:cNvPr>
          <p:cNvSpPr>
            <a:spLocks noGrp="1"/>
          </p:cNvSpPr>
          <p:nvPr>
            <p:ph type="sldNum" sz="quarter" idx="12"/>
          </p:nvPr>
        </p:nvSpPr>
        <p:spPr/>
        <p:txBody>
          <a:bodyPr/>
          <a:lstStyle/>
          <a:p>
            <a:fld id="{2667ADB8-6F9E-4C72-9D20-7E0A6FF5D876}" type="slidenum">
              <a:rPr lang="en-US" smtClean="0"/>
              <a:t>6</a:t>
            </a:fld>
            <a:endParaRPr lang="en-US"/>
          </a:p>
        </p:txBody>
      </p:sp>
    </p:spTree>
    <p:extLst>
      <p:ext uri="{BB962C8B-B14F-4D97-AF65-F5344CB8AC3E}">
        <p14:creationId xmlns:p14="http://schemas.microsoft.com/office/powerpoint/2010/main" val="7144602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79D3C-69EF-55F4-ADEA-E8A62CAA7C18}"/>
              </a:ext>
            </a:extLst>
          </p:cNvPr>
          <p:cNvSpPr>
            <a:spLocks noGrp="1"/>
          </p:cNvSpPr>
          <p:nvPr>
            <p:ph type="title"/>
          </p:nvPr>
        </p:nvSpPr>
        <p:spPr>
          <a:xfrm>
            <a:off x="0" y="8472"/>
            <a:ext cx="10515600" cy="672565"/>
          </a:xfrm>
        </p:spPr>
        <p:txBody>
          <a:bodyPr>
            <a:normAutofit fontScale="90000"/>
          </a:bodyPr>
          <a:lstStyle/>
          <a:p>
            <a:r>
              <a:rPr lang="en-US" dirty="0"/>
              <a:t>Resources</a:t>
            </a:r>
          </a:p>
        </p:txBody>
      </p:sp>
      <p:sp>
        <p:nvSpPr>
          <p:cNvPr id="3" name="Content Placeholder 2">
            <a:extLst>
              <a:ext uri="{FF2B5EF4-FFF2-40B4-BE49-F238E27FC236}">
                <a16:creationId xmlns:a16="http://schemas.microsoft.com/office/drawing/2014/main" id="{B714E104-A05C-88C9-70F4-4C25C11598A7}"/>
              </a:ext>
            </a:extLst>
          </p:cNvPr>
          <p:cNvSpPr>
            <a:spLocks noGrp="1"/>
          </p:cNvSpPr>
          <p:nvPr>
            <p:ph idx="1"/>
          </p:nvPr>
        </p:nvSpPr>
        <p:spPr>
          <a:xfrm>
            <a:off x="184935" y="811658"/>
            <a:ext cx="11774184" cy="6037870"/>
          </a:xfrm>
        </p:spPr>
        <p:txBody>
          <a:bodyPr>
            <a:normAutofit fontScale="92500" lnSpcReduction="20000"/>
          </a:bodyPr>
          <a:lstStyle/>
          <a:p>
            <a:r>
              <a:rPr lang="en-US" dirty="0"/>
              <a:t>NEBP Project</a:t>
            </a:r>
          </a:p>
          <a:p>
            <a:pPr lvl="1"/>
            <a:r>
              <a:rPr lang="en-US" dirty="0"/>
              <a:t>All equipment and supplies</a:t>
            </a:r>
          </a:p>
          <a:p>
            <a:pPr lvl="1"/>
            <a:r>
              <a:rPr lang="en-US" dirty="0"/>
              <a:t>Lessons and skill training</a:t>
            </a:r>
          </a:p>
          <a:p>
            <a:pPr lvl="1"/>
            <a:r>
              <a:rPr lang="en-US" dirty="0"/>
              <a:t>Helium for both eclipses (2023 and 2024)</a:t>
            </a:r>
          </a:p>
          <a:p>
            <a:pPr lvl="1"/>
            <a:r>
              <a:rPr lang="en-US" dirty="0"/>
              <a:t>Up to 3k for travel to workshop</a:t>
            </a:r>
          </a:p>
          <a:p>
            <a:r>
              <a:rPr lang="en-US" dirty="0"/>
              <a:t>WV Space Grant</a:t>
            </a:r>
          </a:p>
          <a:p>
            <a:pPr lvl="1"/>
            <a:r>
              <a:rPr lang="en-US" dirty="0"/>
              <a:t>Team mentor</a:t>
            </a:r>
          </a:p>
          <a:p>
            <a:pPr lvl="1"/>
            <a:r>
              <a:rPr lang="en-US" dirty="0"/>
              <a:t>Funding for team travel for launches (2023 and 2024)</a:t>
            </a:r>
          </a:p>
          <a:p>
            <a:pPr lvl="1"/>
            <a:r>
              <a:rPr lang="en-US" dirty="0"/>
              <a:t>Funding for team mentors to attend regional workshop in May 2023</a:t>
            </a:r>
          </a:p>
          <a:p>
            <a:pPr lvl="1"/>
            <a:r>
              <a:rPr lang="en-US" dirty="0"/>
              <a:t>Stipends to undergraduate students (possibly for high school students as summer internships)</a:t>
            </a:r>
          </a:p>
          <a:p>
            <a:pPr lvl="2"/>
            <a:r>
              <a:rPr lang="en-US" dirty="0"/>
              <a:t>University students – Spring independent study or special topics course</a:t>
            </a:r>
          </a:p>
          <a:p>
            <a:pPr lvl="1"/>
            <a:r>
              <a:rPr lang="en-US" dirty="0"/>
              <a:t>Helium Purchase (practice flights, </a:t>
            </a:r>
            <a:r>
              <a:rPr lang="en-US" strike="sngStrike" dirty="0"/>
              <a:t>2023 and 2024 mission flights</a:t>
            </a:r>
            <a:r>
              <a:rPr lang="en-US" dirty="0"/>
              <a:t>)</a:t>
            </a:r>
          </a:p>
          <a:p>
            <a:pPr lvl="1"/>
            <a:r>
              <a:rPr lang="en-US" dirty="0"/>
              <a:t>Satellite modem tracking device fees (NAL Research Iridium modem and service)</a:t>
            </a:r>
          </a:p>
          <a:p>
            <a:r>
              <a:rPr lang="en-US" dirty="0"/>
              <a:t>Trinity Christian School</a:t>
            </a:r>
          </a:p>
          <a:p>
            <a:pPr lvl="1"/>
            <a:r>
              <a:rPr lang="en-US" dirty="0"/>
              <a:t>Team mentor</a:t>
            </a:r>
          </a:p>
          <a:p>
            <a:pPr lvl="1"/>
            <a:r>
              <a:rPr lang="en-US" dirty="0"/>
              <a:t>Computer Engineering class and STEM clubs</a:t>
            </a:r>
          </a:p>
          <a:p>
            <a:pPr lvl="1"/>
            <a:r>
              <a:rPr lang="en-US" dirty="0"/>
              <a:t>Classroom, laboratory space, and equipment (computers, electronics, 3D printers, oscilloscopes, soldering, electronic benches)</a:t>
            </a:r>
          </a:p>
        </p:txBody>
      </p:sp>
      <p:sp>
        <p:nvSpPr>
          <p:cNvPr id="4" name="Slide Number Placeholder 3">
            <a:extLst>
              <a:ext uri="{FF2B5EF4-FFF2-40B4-BE49-F238E27FC236}">
                <a16:creationId xmlns:a16="http://schemas.microsoft.com/office/drawing/2014/main" id="{017DFF67-FF48-00F8-8611-570F4E43AD06}"/>
              </a:ext>
            </a:extLst>
          </p:cNvPr>
          <p:cNvSpPr>
            <a:spLocks noGrp="1"/>
          </p:cNvSpPr>
          <p:nvPr>
            <p:ph type="sldNum" sz="quarter" idx="12"/>
          </p:nvPr>
        </p:nvSpPr>
        <p:spPr/>
        <p:txBody>
          <a:bodyPr/>
          <a:lstStyle/>
          <a:p>
            <a:fld id="{2667ADB8-6F9E-4C72-9D20-7E0A6FF5D876}" type="slidenum">
              <a:rPr lang="en-US" smtClean="0"/>
              <a:t>7</a:t>
            </a:fld>
            <a:endParaRPr lang="en-US"/>
          </a:p>
        </p:txBody>
      </p:sp>
    </p:spTree>
    <p:extLst>
      <p:ext uri="{BB962C8B-B14F-4D97-AF65-F5344CB8AC3E}">
        <p14:creationId xmlns:p14="http://schemas.microsoft.com/office/powerpoint/2010/main" val="891199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F0C765-9481-9D0E-F7D1-67869AD801DE}"/>
              </a:ext>
            </a:extLst>
          </p:cNvPr>
          <p:cNvSpPr>
            <a:spLocks noGrp="1"/>
          </p:cNvSpPr>
          <p:nvPr>
            <p:ph type="title"/>
          </p:nvPr>
        </p:nvSpPr>
        <p:spPr>
          <a:xfrm>
            <a:off x="0" y="18255"/>
            <a:ext cx="10515600" cy="1128157"/>
          </a:xfrm>
        </p:spPr>
        <p:txBody>
          <a:bodyPr/>
          <a:lstStyle/>
          <a:p>
            <a:r>
              <a:rPr lang="en-US" dirty="0"/>
              <a:t>WVSGC-TCS: Mission Concept</a:t>
            </a:r>
          </a:p>
        </p:txBody>
      </p:sp>
      <p:sp>
        <p:nvSpPr>
          <p:cNvPr id="3" name="Content Placeholder 2">
            <a:extLst>
              <a:ext uri="{FF2B5EF4-FFF2-40B4-BE49-F238E27FC236}">
                <a16:creationId xmlns:a16="http://schemas.microsoft.com/office/drawing/2014/main" id="{B9C5BAF5-27AD-F386-3374-D7485C17F900}"/>
              </a:ext>
            </a:extLst>
          </p:cNvPr>
          <p:cNvSpPr>
            <a:spLocks noGrp="1"/>
          </p:cNvSpPr>
          <p:nvPr>
            <p:ph idx="1"/>
          </p:nvPr>
        </p:nvSpPr>
        <p:spPr>
          <a:xfrm>
            <a:off x="241109" y="1228299"/>
            <a:ext cx="11641541" cy="5268035"/>
          </a:xfrm>
        </p:spPr>
        <p:txBody>
          <a:bodyPr>
            <a:normAutofit/>
          </a:bodyPr>
          <a:lstStyle/>
          <a:p>
            <a:r>
              <a:rPr lang="en-US" dirty="0"/>
              <a:t>High Altitude Balloon System (see next slide)</a:t>
            </a:r>
          </a:p>
          <a:p>
            <a:r>
              <a:rPr lang="en-US" dirty="0"/>
              <a:t>Recruit one school from each county in WV to participate</a:t>
            </a:r>
          </a:p>
          <a:p>
            <a:pPr lvl="1"/>
            <a:r>
              <a:rPr lang="en-US" dirty="0"/>
              <a:t>Participation can be in various ways (i.e., outreach, data analysis, payload development)</a:t>
            </a:r>
          </a:p>
          <a:p>
            <a:pPr lvl="1"/>
            <a:r>
              <a:rPr lang="en-US" dirty="0"/>
              <a:t>Conduct state-wide challenge to acquire mission logo</a:t>
            </a:r>
          </a:p>
          <a:p>
            <a:pPr lvl="1"/>
            <a:r>
              <a:rPr lang="en-US" dirty="0"/>
              <a:t>Conduct state-wide challenge to have public submit their names to fly on board mission</a:t>
            </a:r>
          </a:p>
          <a:p>
            <a:pPr lvl="1"/>
            <a:r>
              <a:rPr lang="en-US" dirty="0"/>
              <a:t>Conduct outreach across the state regarding HAB and science</a:t>
            </a:r>
          </a:p>
          <a:p>
            <a:r>
              <a:rPr lang="en-US" dirty="0"/>
              <a:t>Conduct monthly lunch and learns broadcasted across state</a:t>
            </a:r>
          </a:p>
          <a:p>
            <a:r>
              <a:rPr lang="en-US" dirty="0"/>
              <a:t>Develop High School engineering class in cybersecurity and HAB </a:t>
            </a:r>
          </a:p>
          <a:p>
            <a:r>
              <a:rPr lang="en-US" dirty="0"/>
              <a:t>Develop University class in systems engineering with HAB as project</a:t>
            </a:r>
          </a:p>
          <a:p>
            <a:r>
              <a:rPr lang="en-US" dirty="0"/>
              <a:t>Develop software-only simulation </a:t>
            </a:r>
            <a:r>
              <a:rPr lang="en-US"/>
              <a:t>of HAB </a:t>
            </a:r>
            <a:r>
              <a:rPr lang="en-US" dirty="0"/>
              <a:t>system (including System Model)</a:t>
            </a:r>
          </a:p>
        </p:txBody>
      </p:sp>
      <p:sp>
        <p:nvSpPr>
          <p:cNvPr id="4" name="Slide Number Placeholder 3">
            <a:extLst>
              <a:ext uri="{FF2B5EF4-FFF2-40B4-BE49-F238E27FC236}">
                <a16:creationId xmlns:a16="http://schemas.microsoft.com/office/drawing/2014/main" id="{26CDF90A-CAF1-3F51-8385-C5B8D4C0C51C}"/>
              </a:ext>
            </a:extLst>
          </p:cNvPr>
          <p:cNvSpPr>
            <a:spLocks noGrp="1"/>
          </p:cNvSpPr>
          <p:nvPr>
            <p:ph type="sldNum" sz="quarter" idx="12"/>
          </p:nvPr>
        </p:nvSpPr>
        <p:spPr/>
        <p:txBody>
          <a:bodyPr/>
          <a:lstStyle/>
          <a:p>
            <a:fld id="{2667ADB8-6F9E-4C72-9D20-7E0A6FF5D876}" type="slidenum">
              <a:rPr lang="en-US" smtClean="0"/>
              <a:t>8</a:t>
            </a:fld>
            <a:endParaRPr lang="en-US"/>
          </a:p>
        </p:txBody>
      </p:sp>
    </p:spTree>
    <p:extLst>
      <p:ext uri="{BB962C8B-B14F-4D97-AF65-F5344CB8AC3E}">
        <p14:creationId xmlns:p14="http://schemas.microsoft.com/office/powerpoint/2010/main" val="35598156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82AA5D-A595-E1FE-9A73-C4E667124DD2}"/>
              </a:ext>
            </a:extLst>
          </p:cNvPr>
          <p:cNvSpPr>
            <a:spLocks noGrp="1"/>
          </p:cNvSpPr>
          <p:nvPr>
            <p:ph type="title"/>
          </p:nvPr>
        </p:nvSpPr>
        <p:spPr>
          <a:xfrm>
            <a:off x="0" y="18255"/>
            <a:ext cx="10515600" cy="1137255"/>
          </a:xfrm>
        </p:spPr>
        <p:txBody>
          <a:bodyPr/>
          <a:lstStyle/>
          <a:p>
            <a:r>
              <a:rPr lang="en-US" dirty="0"/>
              <a:t>High Altitude Balloon (HAB) System</a:t>
            </a:r>
          </a:p>
        </p:txBody>
      </p:sp>
      <p:pic>
        <p:nvPicPr>
          <p:cNvPr id="5" name="Picture 4">
            <a:extLst>
              <a:ext uri="{FF2B5EF4-FFF2-40B4-BE49-F238E27FC236}">
                <a16:creationId xmlns:a16="http://schemas.microsoft.com/office/drawing/2014/main" id="{EA22FD44-2D8D-E645-3D9E-5EE27E42A133}"/>
              </a:ext>
            </a:extLst>
          </p:cNvPr>
          <p:cNvPicPr>
            <a:picLocks noChangeAspect="1"/>
          </p:cNvPicPr>
          <p:nvPr/>
        </p:nvPicPr>
        <p:blipFill>
          <a:blip r:embed="rId2"/>
          <a:stretch>
            <a:fillRect/>
          </a:stretch>
        </p:blipFill>
        <p:spPr>
          <a:xfrm>
            <a:off x="1050413" y="1093628"/>
            <a:ext cx="10282368" cy="5530085"/>
          </a:xfrm>
          <a:prstGeom prst="rect">
            <a:avLst/>
          </a:prstGeom>
        </p:spPr>
      </p:pic>
      <p:sp>
        <p:nvSpPr>
          <p:cNvPr id="7" name="Rectangle 6">
            <a:extLst>
              <a:ext uri="{FF2B5EF4-FFF2-40B4-BE49-F238E27FC236}">
                <a16:creationId xmlns:a16="http://schemas.microsoft.com/office/drawing/2014/main" id="{2CD2B5DF-8F7B-079B-32D2-407BABAE67D0}"/>
              </a:ext>
            </a:extLst>
          </p:cNvPr>
          <p:cNvSpPr/>
          <p:nvPr/>
        </p:nvSpPr>
        <p:spPr>
          <a:xfrm>
            <a:off x="9903726" y="2515736"/>
            <a:ext cx="1141862" cy="4367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Parachute</a:t>
            </a:r>
          </a:p>
        </p:txBody>
      </p:sp>
      <p:sp>
        <p:nvSpPr>
          <p:cNvPr id="3" name="Slide Number Placeholder 2">
            <a:extLst>
              <a:ext uri="{FF2B5EF4-FFF2-40B4-BE49-F238E27FC236}">
                <a16:creationId xmlns:a16="http://schemas.microsoft.com/office/drawing/2014/main" id="{45037FC8-FC97-83E5-D775-9AAB0C57BD10}"/>
              </a:ext>
            </a:extLst>
          </p:cNvPr>
          <p:cNvSpPr>
            <a:spLocks noGrp="1"/>
          </p:cNvSpPr>
          <p:nvPr>
            <p:ph type="sldNum" sz="quarter" idx="12"/>
          </p:nvPr>
        </p:nvSpPr>
        <p:spPr/>
        <p:txBody>
          <a:bodyPr/>
          <a:lstStyle/>
          <a:p>
            <a:fld id="{2667ADB8-6F9E-4C72-9D20-7E0A6FF5D876}" type="slidenum">
              <a:rPr lang="en-US" smtClean="0"/>
              <a:t>9</a:t>
            </a:fld>
            <a:endParaRPr lang="en-US"/>
          </a:p>
        </p:txBody>
      </p:sp>
    </p:spTree>
    <p:extLst>
      <p:ext uri="{BB962C8B-B14F-4D97-AF65-F5344CB8AC3E}">
        <p14:creationId xmlns:p14="http://schemas.microsoft.com/office/powerpoint/2010/main" val="206275267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958</TotalTime>
  <Words>1473</Words>
  <Application>Microsoft Office PowerPoint</Application>
  <PresentationFormat>Widescreen</PresentationFormat>
  <Paragraphs>189</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Calibri Light</vt:lpstr>
      <vt:lpstr>Times New Roman</vt:lpstr>
      <vt:lpstr>Office Theme</vt:lpstr>
      <vt:lpstr>Nationwide Eclipse Ballooning Project  2022 - 2025</vt:lpstr>
      <vt:lpstr>Overview</vt:lpstr>
      <vt:lpstr>Mission Overview</vt:lpstr>
      <vt:lpstr>WV Space Grant and TCS</vt:lpstr>
      <vt:lpstr>The Team</vt:lpstr>
      <vt:lpstr>Mission Goals</vt:lpstr>
      <vt:lpstr>Resources</vt:lpstr>
      <vt:lpstr>WVSGC-TCS: Mission Concept</vt:lpstr>
      <vt:lpstr>High Altitude Balloon (HAB) System</vt:lpstr>
      <vt:lpstr>High Altitude Balloon (HAB) System (cont.)</vt:lpstr>
      <vt:lpstr>Team Responsibilities</vt:lpstr>
      <vt:lpstr>Open Items</vt:lpstr>
      <vt:lpstr>Open Items (cont.)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Nationwide Eclipse Ballooning Project  2022 - 2025</dc:title>
  <dc:creator>Marcus Fisher</dc:creator>
  <cp:lastModifiedBy>Marcus Fisher</cp:lastModifiedBy>
  <cp:revision>16</cp:revision>
  <dcterms:created xsi:type="dcterms:W3CDTF">2022-10-05T15:27:42Z</dcterms:created>
  <dcterms:modified xsi:type="dcterms:W3CDTF">2022-12-31T22:41:16Z</dcterms:modified>
</cp:coreProperties>
</file>

<file path=docProps/thumbnail.jpeg>
</file>